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397" r:id="rId3"/>
    <p:sldId id="410" r:id="rId4"/>
    <p:sldId id="411" r:id="rId5"/>
    <p:sldId id="412" r:id="rId6"/>
    <p:sldId id="424" r:id="rId7"/>
    <p:sldId id="399" r:id="rId8"/>
    <p:sldId id="413" r:id="rId9"/>
    <p:sldId id="400" r:id="rId10"/>
    <p:sldId id="401" r:id="rId11"/>
    <p:sldId id="414" r:id="rId12"/>
    <p:sldId id="402" r:id="rId13"/>
    <p:sldId id="415" r:id="rId14"/>
    <p:sldId id="416" r:id="rId15"/>
    <p:sldId id="404" r:id="rId16"/>
    <p:sldId id="417" r:id="rId17"/>
    <p:sldId id="418" r:id="rId18"/>
    <p:sldId id="419" r:id="rId19"/>
    <p:sldId id="420" r:id="rId20"/>
    <p:sldId id="405" r:id="rId21"/>
    <p:sldId id="406" r:id="rId22"/>
    <p:sldId id="421" r:id="rId23"/>
    <p:sldId id="422" r:id="rId24"/>
    <p:sldId id="407" r:id="rId25"/>
    <p:sldId id="408" r:id="rId26"/>
    <p:sldId id="423" r:id="rId27"/>
    <p:sldId id="409" r:id="rId28"/>
    <p:sldId id="40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8" d="100"/>
          <a:sy n="108" d="100"/>
        </p:scale>
        <p:origin x="78"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04407-61E9-4778-8F85-DB4E9BD4AB5E}" type="datetimeFigureOut">
              <a:rPr lang="en-US" smtClean="0"/>
              <a:t>4/4/2022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6240D-2A90-48E4-8E28-68B5F9983534}" type="slidenum">
              <a:rPr lang="en-US" smtClean="0"/>
              <a:t>‹#›</a:t>
            </a:fld>
            <a:endParaRPr lang="en-US"/>
          </a:p>
        </p:txBody>
      </p:sp>
    </p:spTree>
    <p:extLst>
      <p:ext uri="{BB962C8B-B14F-4D97-AF65-F5344CB8AC3E}">
        <p14:creationId xmlns:p14="http://schemas.microsoft.com/office/powerpoint/2010/main" val="3249397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E9F9457-76F7-4AAC-B962-CB7EE3263931}"/>
              </a:ext>
            </a:extLst>
          </p:cNvPr>
          <p:cNvSpPr>
            <a:spLocks noGrp="1" noChangeArrowheads="1"/>
          </p:cNvSpPr>
          <p:nvPr>
            <p:ph type="sldNum" sz="quarter" idx="5"/>
          </p:nvPr>
        </p:nvSpPr>
        <p:spPr>
          <a:ln/>
        </p:spPr>
        <p:txBody>
          <a:bodyPr/>
          <a:lstStyle/>
          <a:p>
            <a:fld id="{3A5A56DD-5903-4BF9-B78C-80C67048C556}" type="slidenum">
              <a:rPr lang="en-US" altLang="en-US"/>
              <a:pPr/>
              <a:t>2</a:t>
            </a:fld>
            <a:endParaRPr lang="en-US" altLang="en-US"/>
          </a:p>
        </p:txBody>
      </p:sp>
      <p:sp>
        <p:nvSpPr>
          <p:cNvPr id="560130" name="Rectangle 2">
            <a:extLst>
              <a:ext uri="{FF2B5EF4-FFF2-40B4-BE49-F238E27FC236}">
                <a16:creationId xmlns:a16="http://schemas.microsoft.com/office/drawing/2014/main" id="{645E1824-A4B9-4C3D-8A2A-396A5C1BCBC0}"/>
              </a:ext>
            </a:extLst>
          </p:cNvPr>
          <p:cNvSpPr>
            <a:spLocks noGrp="1" noRot="1" noChangeAspect="1" noChangeArrowheads="1" noTextEdit="1"/>
          </p:cNvSpPr>
          <p:nvPr>
            <p:ph type="sldImg"/>
          </p:nvPr>
        </p:nvSpPr>
        <p:spPr>
          <a:ln/>
        </p:spPr>
      </p:sp>
      <p:sp>
        <p:nvSpPr>
          <p:cNvPr id="560131" name="Rectangle 3">
            <a:extLst>
              <a:ext uri="{FF2B5EF4-FFF2-40B4-BE49-F238E27FC236}">
                <a16:creationId xmlns:a16="http://schemas.microsoft.com/office/drawing/2014/main" id="{987D7B9F-1F13-4010-9989-F52B8FFD3042}"/>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A470CC2-76B7-4FB6-9205-4C73C431DC38}"/>
              </a:ext>
            </a:extLst>
          </p:cNvPr>
          <p:cNvSpPr>
            <a:spLocks noGrp="1" noChangeArrowheads="1"/>
          </p:cNvSpPr>
          <p:nvPr>
            <p:ph type="sldNum" sz="quarter" idx="5"/>
          </p:nvPr>
        </p:nvSpPr>
        <p:spPr>
          <a:ln/>
        </p:spPr>
        <p:txBody>
          <a:bodyPr/>
          <a:lstStyle/>
          <a:p>
            <a:fld id="{AB0658FF-B39E-40B4-9699-ACD691A78862}" type="slidenum">
              <a:rPr lang="en-US" altLang="en-US"/>
              <a:pPr/>
              <a:t>13</a:t>
            </a:fld>
            <a:endParaRPr lang="en-US" altLang="en-US"/>
          </a:p>
        </p:txBody>
      </p:sp>
      <p:sp>
        <p:nvSpPr>
          <p:cNvPr id="570370" name="Rectangle 2">
            <a:extLst>
              <a:ext uri="{FF2B5EF4-FFF2-40B4-BE49-F238E27FC236}">
                <a16:creationId xmlns:a16="http://schemas.microsoft.com/office/drawing/2014/main" id="{821E7ADB-C62C-41EA-B9B3-D041F94E0AB6}"/>
              </a:ext>
            </a:extLst>
          </p:cNvPr>
          <p:cNvSpPr>
            <a:spLocks noGrp="1" noRot="1" noChangeAspect="1" noChangeArrowheads="1" noTextEdit="1"/>
          </p:cNvSpPr>
          <p:nvPr>
            <p:ph type="sldImg"/>
          </p:nvPr>
        </p:nvSpPr>
        <p:spPr>
          <a:ln/>
        </p:spPr>
      </p:sp>
      <p:sp>
        <p:nvSpPr>
          <p:cNvPr id="570371" name="Rectangle 3">
            <a:extLst>
              <a:ext uri="{FF2B5EF4-FFF2-40B4-BE49-F238E27FC236}">
                <a16:creationId xmlns:a16="http://schemas.microsoft.com/office/drawing/2014/main" id="{C8CF4944-CA97-4D9F-9AAB-A655431E7674}"/>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3373968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A470CC2-76B7-4FB6-9205-4C73C431DC38}"/>
              </a:ext>
            </a:extLst>
          </p:cNvPr>
          <p:cNvSpPr>
            <a:spLocks noGrp="1" noChangeArrowheads="1"/>
          </p:cNvSpPr>
          <p:nvPr>
            <p:ph type="sldNum" sz="quarter" idx="5"/>
          </p:nvPr>
        </p:nvSpPr>
        <p:spPr>
          <a:ln/>
        </p:spPr>
        <p:txBody>
          <a:bodyPr/>
          <a:lstStyle/>
          <a:p>
            <a:fld id="{AB0658FF-B39E-40B4-9699-ACD691A78862}" type="slidenum">
              <a:rPr lang="en-US" altLang="en-US"/>
              <a:pPr/>
              <a:t>14</a:t>
            </a:fld>
            <a:endParaRPr lang="en-US" altLang="en-US"/>
          </a:p>
        </p:txBody>
      </p:sp>
      <p:sp>
        <p:nvSpPr>
          <p:cNvPr id="570370" name="Rectangle 2">
            <a:extLst>
              <a:ext uri="{FF2B5EF4-FFF2-40B4-BE49-F238E27FC236}">
                <a16:creationId xmlns:a16="http://schemas.microsoft.com/office/drawing/2014/main" id="{821E7ADB-C62C-41EA-B9B3-D041F94E0AB6}"/>
              </a:ext>
            </a:extLst>
          </p:cNvPr>
          <p:cNvSpPr>
            <a:spLocks noGrp="1" noRot="1" noChangeAspect="1" noChangeArrowheads="1" noTextEdit="1"/>
          </p:cNvSpPr>
          <p:nvPr>
            <p:ph type="sldImg"/>
          </p:nvPr>
        </p:nvSpPr>
        <p:spPr>
          <a:ln/>
        </p:spPr>
      </p:sp>
      <p:sp>
        <p:nvSpPr>
          <p:cNvPr id="570371" name="Rectangle 3">
            <a:extLst>
              <a:ext uri="{FF2B5EF4-FFF2-40B4-BE49-F238E27FC236}">
                <a16:creationId xmlns:a16="http://schemas.microsoft.com/office/drawing/2014/main" id="{C8CF4944-CA97-4D9F-9AAB-A655431E7674}"/>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1484969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E1651FD-8E35-4DA3-9828-BF036F0E3992}"/>
              </a:ext>
            </a:extLst>
          </p:cNvPr>
          <p:cNvSpPr>
            <a:spLocks noGrp="1" noChangeArrowheads="1"/>
          </p:cNvSpPr>
          <p:nvPr>
            <p:ph type="sldNum" sz="quarter" idx="5"/>
          </p:nvPr>
        </p:nvSpPr>
        <p:spPr>
          <a:ln/>
        </p:spPr>
        <p:txBody>
          <a:bodyPr/>
          <a:lstStyle/>
          <a:p>
            <a:fld id="{4EA32E9E-B4B4-437E-B522-2661316250E2}" type="slidenum">
              <a:rPr lang="en-US" altLang="en-US"/>
              <a:pPr/>
              <a:t>15</a:t>
            </a:fld>
            <a:endParaRPr lang="en-US" altLang="en-US"/>
          </a:p>
        </p:txBody>
      </p:sp>
      <p:sp>
        <p:nvSpPr>
          <p:cNvPr id="574466" name="Rectangle 2">
            <a:extLst>
              <a:ext uri="{FF2B5EF4-FFF2-40B4-BE49-F238E27FC236}">
                <a16:creationId xmlns:a16="http://schemas.microsoft.com/office/drawing/2014/main" id="{D6193719-7CDC-40EE-9471-2B8064E8C823}"/>
              </a:ext>
            </a:extLst>
          </p:cNvPr>
          <p:cNvSpPr>
            <a:spLocks noGrp="1" noRot="1" noChangeAspect="1" noChangeArrowheads="1" noTextEdit="1"/>
          </p:cNvSpPr>
          <p:nvPr>
            <p:ph type="sldImg"/>
          </p:nvPr>
        </p:nvSpPr>
        <p:spPr>
          <a:ln/>
        </p:spPr>
      </p:sp>
      <p:sp>
        <p:nvSpPr>
          <p:cNvPr id="574467" name="Rectangle 3">
            <a:extLst>
              <a:ext uri="{FF2B5EF4-FFF2-40B4-BE49-F238E27FC236}">
                <a16:creationId xmlns:a16="http://schemas.microsoft.com/office/drawing/2014/main" id="{3C7BF268-A9C9-4422-A670-860E73ECE881}"/>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4D20182-3B3F-4E8C-855D-E556EEB58D39}"/>
              </a:ext>
            </a:extLst>
          </p:cNvPr>
          <p:cNvSpPr>
            <a:spLocks noGrp="1" noChangeArrowheads="1"/>
          </p:cNvSpPr>
          <p:nvPr>
            <p:ph type="sldNum" sz="quarter" idx="5"/>
          </p:nvPr>
        </p:nvSpPr>
        <p:spPr>
          <a:ln/>
        </p:spPr>
        <p:txBody>
          <a:bodyPr/>
          <a:lstStyle/>
          <a:p>
            <a:fld id="{6FDADB11-50BC-44E0-8C27-18BA1DA6C313}" type="slidenum">
              <a:rPr lang="en-US" altLang="en-US"/>
              <a:pPr/>
              <a:t>20</a:t>
            </a:fld>
            <a:endParaRPr lang="en-US" altLang="en-US"/>
          </a:p>
        </p:txBody>
      </p:sp>
      <p:sp>
        <p:nvSpPr>
          <p:cNvPr id="576514" name="Rectangle 2">
            <a:extLst>
              <a:ext uri="{FF2B5EF4-FFF2-40B4-BE49-F238E27FC236}">
                <a16:creationId xmlns:a16="http://schemas.microsoft.com/office/drawing/2014/main" id="{BE8419CE-511C-464A-ADD5-C39BFF40767F}"/>
              </a:ext>
            </a:extLst>
          </p:cNvPr>
          <p:cNvSpPr>
            <a:spLocks noGrp="1" noRot="1" noChangeAspect="1" noChangeArrowheads="1" noTextEdit="1"/>
          </p:cNvSpPr>
          <p:nvPr>
            <p:ph type="sldImg"/>
          </p:nvPr>
        </p:nvSpPr>
        <p:spPr>
          <a:ln/>
        </p:spPr>
      </p:sp>
      <p:sp>
        <p:nvSpPr>
          <p:cNvPr id="576515" name="Rectangle 3">
            <a:extLst>
              <a:ext uri="{FF2B5EF4-FFF2-40B4-BE49-F238E27FC236}">
                <a16:creationId xmlns:a16="http://schemas.microsoft.com/office/drawing/2014/main" id="{AD6A774E-76F1-4079-BBC1-657DBB2466EA}"/>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62C7165-96A0-4E17-BA4E-F94EB1662A67}"/>
              </a:ext>
            </a:extLst>
          </p:cNvPr>
          <p:cNvSpPr>
            <a:spLocks noGrp="1" noChangeArrowheads="1"/>
          </p:cNvSpPr>
          <p:nvPr>
            <p:ph type="sldNum" sz="quarter" idx="5"/>
          </p:nvPr>
        </p:nvSpPr>
        <p:spPr>
          <a:ln/>
        </p:spPr>
        <p:txBody>
          <a:bodyPr/>
          <a:lstStyle/>
          <a:p>
            <a:fld id="{42D396A2-3DAC-43C5-8621-03C3D71BB9AB}" type="slidenum">
              <a:rPr lang="en-US" altLang="en-US"/>
              <a:pPr/>
              <a:t>21</a:t>
            </a:fld>
            <a:endParaRPr lang="en-US" altLang="en-US"/>
          </a:p>
        </p:txBody>
      </p:sp>
      <p:sp>
        <p:nvSpPr>
          <p:cNvPr id="578562" name="Rectangle 2">
            <a:extLst>
              <a:ext uri="{FF2B5EF4-FFF2-40B4-BE49-F238E27FC236}">
                <a16:creationId xmlns:a16="http://schemas.microsoft.com/office/drawing/2014/main" id="{9C61FADA-A75A-44FC-97BC-8D943115922A}"/>
              </a:ext>
            </a:extLst>
          </p:cNvPr>
          <p:cNvSpPr>
            <a:spLocks noGrp="1" noRot="1" noChangeAspect="1" noChangeArrowheads="1" noTextEdit="1"/>
          </p:cNvSpPr>
          <p:nvPr>
            <p:ph type="sldImg"/>
          </p:nvPr>
        </p:nvSpPr>
        <p:spPr>
          <a:ln/>
        </p:spPr>
      </p:sp>
      <p:sp>
        <p:nvSpPr>
          <p:cNvPr id="578563" name="Rectangle 3">
            <a:extLst>
              <a:ext uri="{FF2B5EF4-FFF2-40B4-BE49-F238E27FC236}">
                <a16:creationId xmlns:a16="http://schemas.microsoft.com/office/drawing/2014/main" id="{9667F997-F242-45F2-B455-8A440B5F616E}"/>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BEBF49E-53F4-47F9-867A-09E6B9F2C3C7}"/>
              </a:ext>
            </a:extLst>
          </p:cNvPr>
          <p:cNvSpPr>
            <a:spLocks noGrp="1" noChangeArrowheads="1"/>
          </p:cNvSpPr>
          <p:nvPr>
            <p:ph type="sldNum" sz="quarter" idx="5"/>
          </p:nvPr>
        </p:nvSpPr>
        <p:spPr>
          <a:ln/>
        </p:spPr>
        <p:txBody>
          <a:bodyPr/>
          <a:lstStyle/>
          <a:p>
            <a:fld id="{232E0FA1-AD41-41AB-BC20-BF5DA80AE490}" type="slidenum">
              <a:rPr lang="en-US" altLang="en-US"/>
              <a:pPr/>
              <a:t>24</a:t>
            </a:fld>
            <a:endParaRPr lang="en-US" altLang="en-US"/>
          </a:p>
        </p:txBody>
      </p:sp>
      <p:sp>
        <p:nvSpPr>
          <p:cNvPr id="580610" name="Rectangle 2">
            <a:extLst>
              <a:ext uri="{FF2B5EF4-FFF2-40B4-BE49-F238E27FC236}">
                <a16:creationId xmlns:a16="http://schemas.microsoft.com/office/drawing/2014/main" id="{2F25B8A4-1429-4A0B-B924-FFEAFD57E206}"/>
              </a:ext>
            </a:extLst>
          </p:cNvPr>
          <p:cNvSpPr>
            <a:spLocks noGrp="1" noRot="1" noChangeAspect="1" noChangeArrowheads="1" noTextEdit="1"/>
          </p:cNvSpPr>
          <p:nvPr>
            <p:ph type="sldImg"/>
          </p:nvPr>
        </p:nvSpPr>
        <p:spPr>
          <a:ln/>
        </p:spPr>
      </p:sp>
      <p:sp>
        <p:nvSpPr>
          <p:cNvPr id="580611" name="Rectangle 3">
            <a:extLst>
              <a:ext uri="{FF2B5EF4-FFF2-40B4-BE49-F238E27FC236}">
                <a16:creationId xmlns:a16="http://schemas.microsoft.com/office/drawing/2014/main" id="{4D168F6B-BC85-40CA-91C2-5A179AFADC40}"/>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442750-C2D7-461D-8B20-1AE39A427959}"/>
              </a:ext>
            </a:extLst>
          </p:cNvPr>
          <p:cNvSpPr>
            <a:spLocks noGrp="1" noChangeArrowheads="1"/>
          </p:cNvSpPr>
          <p:nvPr>
            <p:ph type="sldNum" sz="quarter" idx="5"/>
          </p:nvPr>
        </p:nvSpPr>
        <p:spPr>
          <a:ln/>
        </p:spPr>
        <p:txBody>
          <a:bodyPr/>
          <a:lstStyle/>
          <a:p>
            <a:fld id="{B01078BF-7DA5-4F08-A83B-0D74B922A17F}" type="slidenum">
              <a:rPr lang="en-US" altLang="en-US"/>
              <a:pPr/>
              <a:t>25</a:t>
            </a:fld>
            <a:endParaRPr lang="en-US" altLang="en-US"/>
          </a:p>
        </p:txBody>
      </p:sp>
      <p:sp>
        <p:nvSpPr>
          <p:cNvPr id="582658" name="Rectangle 2">
            <a:extLst>
              <a:ext uri="{FF2B5EF4-FFF2-40B4-BE49-F238E27FC236}">
                <a16:creationId xmlns:a16="http://schemas.microsoft.com/office/drawing/2014/main" id="{C6AB67D2-8138-482D-952F-32DABA36A83D}"/>
              </a:ext>
            </a:extLst>
          </p:cNvPr>
          <p:cNvSpPr>
            <a:spLocks noGrp="1" noRot="1" noChangeAspect="1" noChangeArrowheads="1" noTextEdit="1"/>
          </p:cNvSpPr>
          <p:nvPr>
            <p:ph type="sldImg"/>
          </p:nvPr>
        </p:nvSpPr>
        <p:spPr>
          <a:ln/>
        </p:spPr>
      </p:sp>
      <p:sp>
        <p:nvSpPr>
          <p:cNvPr id="582659" name="Rectangle 3">
            <a:extLst>
              <a:ext uri="{FF2B5EF4-FFF2-40B4-BE49-F238E27FC236}">
                <a16:creationId xmlns:a16="http://schemas.microsoft.com/office/drawing/2014/main" id="{6C11B4A1-5567-4D8F-8327-54B51E0693FE}"/>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8E1D2CE-E6BA-4C25-B9B8-1F7128BE2FAE}"/>
              </a:ext>
            </a:extLst>
          </p:cNvPr>
          <p:cNvSpPr>
            <a:spLocks noGrp="1" noChangeArrowheads="1"/>
          </p:cNvSpPr>
          <p:nvPr>
            <p:ph type="sldNum" sz="quarter" idx="5"/>
          </p:nvPr>
        </p:nvSpPr>
        <p:spPr>
          <a:ln/>
        </p:spPr>
        <p:txBody>
          <a:bodyPr/>
          <a:lstStyle/>
          <a:p>
            <a:fld id="{FCF2D6C2-DE79-4DE1-BA8A-3320F7953D8F}" type="slidenum">
              <a:rPr lang="en-US" altLang="en-US"/>
              <a:pPr/>
              <a:t>27</a:t>
            </a:fld>
            <a:endParaRPr lang="en-US" altLang="en-US"/>
          </a:p>
        </p:txBody>
      </p:sp>
      <p:sp>
        <p:nvSpPr>
          <p:cNvPr id="584706" name="Rectangle 2">
            <a:extLst>
              <a:ext uri="{FF2B5EF4-FFF2-40B4-BE49-F238E27FC236}">
                <a16:creationId xmlns:a16="http://schemas.microsoft.com/office/drawing/2014/main" id="{B5504D41-F96C-41A2-A5D1-921250CA6782}"/>
              </a:ext>
            </a:extLst>
          </p:cNvPr>
          <p:cNvSpPr>
            <a:spLocks noGrp="1" noRot="1" noChangeAspect="1" noChangeArrowheads="1" noTextEdit="1"/>
          </p:cNvSpPr>
          <p:nvPr>
            <p:ph type="sldImg"/>
          </p:nvPr>
        </p:nvSpPr>
        <p:spPr>
          <a:ln/>
        </p:spPr>
      </p:sp>
      <p:sp>
        <p:nvSpPr>
          <p:cNvPr id="584707" name="Rectangle 3">
            <a:extLst>
              <a:ext uri="{FF2B5EF4-FFF2-40B4-BE49-F238E27FC236}">
                <a16:creationId xmlns:a16="http://schemas.microsoft.com/office/drawing/2014/main" id="{B686CB5C-EC9C-4526-AF82-B9CD6933D823}"/>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4C68CF5-3BFF-404F-92A0-00D878CFD617}"/>
              </a:ext>
            </a:extLst>
          </p:cNvPr>
          <p:cNvSpPr>
            <a:spLocks noGrp="1" noChangeArrowheads="1"/>
          </p:cNvSpPr>
          <p:nvPr>
            <p:ph type="sldNum" sz="quarter" idx="5"/>
          </p:nvPr>
        </p:nvSpPr>
        <p:spPr>
          <a:ln/>
        </p:spPr>
        <p:txBody>
          <a:bodyPr/>
          <a:lstStyle/>
          <a:p>
            <a:fld id="{7321CB95-9F69-4034-9201-CB8C275B0462}" type="slidenum">
              <a:rPr lang="en-US" altLang="en-US"/>
              <a:pPr/>
              <a:t>28</a:t>
            </a:fld>
            <a:endParaRPr lang="en-US" altLang="en-US"/>
          </a:p>
        </p:txBody>
      </p:sp>
      <p:sp>
        <p:nvSpPr>
          <p:cNvPr id="586754" name="Rectangle 2">
            <a:extLst>
              <a:ext uri="{FF2B5EF4-FFF2-40B4-BE49-F238E27FC236}">
                <a16:creationId xmlns:a16="http://schemas.microsoft.com/office/drawing/2014/main" id="{2FDFEE15-7088-454D-AFA9-72B23C2E710E}"/>
              </a:ext>
            </a:extLst>
          </p:cNvPr>
          <p:cNvSpPr>
            <a:spLocks noGrp="1" noRot="1" noChangeAspect="1" noChangeArrowheads="1" noTextEdit="1"/>
          </p:cNvSpPr>
          <p:nvPr>
            <p:ph type="sldImg"/>
          </p:nvPr>
        </p:nvSpPr>
        <p:spPr>
          <a:ln/>
        </p:spPr>
      </p:sp>
      <p:sp>
        <p:nvSpPr>
          <p:cNvPr id="586755" name="Rectangle 3">
            <a:extLst>
              <a:ext uri="{FF2B5EF4-FFF2-40B4-BE49-F238E27FC236}">
                <a16:creationId xmlns:a16="http://schemas.microsoft.com/office/drawing/2014/main" id="{35B21829-1F70-4542-AA0F-8172AF9F2325}"/>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E9F9457-76F7-4AAC-B962-CB7EE3263931}"/>
              </a:ext>
            </a:extLst>
          </p:cNvPr>
          <p:cNvSpPr>
            <a:spLocks noGrp="1" noChangeArrowheads="1"/>
          </p:cNvSpPr>
          <p:nvPr>
            <p:ph type="sldNum" sz="quarter" idx="5"/>
          </p:nvPr>
        </p:nvSpPr>
        <p:spPr>
          <a:ln/>
        </p:spPr>
        <p:txBody>
          <a:bodyPr/>
          <a:lstStyle/>
          <a:p>
            <a:fld id="{3A5A56DD-5903-4BF9-B78C-80C67048C556}" type="slidenum">
              <a:rPr lang="en-US" altLang="en-US"/>
              <a:pPr/>
              <a:t>3</a:t>
            </a:fld>
            <a:endParaRPr lang="en-US" altLang="en-US"/>
          </a:p>
        </p:txBody>
      </p:sp>
      <p:sp>
        <p:nvSpPr>
          <p:cNvPr id="560130" name="Rectangle 2">
            <a:extLst>
              <a:ext uri="{FF2B5EF4-FFF2-40B4-BE49-F238E27FC236}">
                <a16:creationId xmlns:a16="http://schemas.microsoft.com/office/drawing/2014/main" id="{645E1824-A4B9-4C3D-8A2A-396A5C1BCBC0}"/>
              </a:ext>
            </a:extLst>
          </p:cNvPr>
          <p:cNvSpPr>
            <a:spLocks noGrp="1" noRot="1" noChangeAspect="1" noChangeArrowheads="1" noTextEdit="1"/>
          </p:cNvSpPr>
          <p:nvPr>
            <p:ph type="sldImg"/>
          </p:nvPr>
        </p:nvSpPr>
        <p:spPr>
          <a:ln/>
        </p:spPr>
      </p:sp>
      <p:sp>
        <p:nvSpPr>
          <p:cNvPr id="560131" name="Rectangle 3">
            <a:extLst>
              <a:ext uri="{FF2B5EF4-FFF2-40B4-BE49-F238E27FC236}">
                <a16:creationId xmlns:a16="http://schemas.microsoft.com/office/drawing/2014/main" id="{987D7B9F-1F13-4010-9989-F52B8FFD3042}"/>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2199395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E9F9457-76F7-4AAC-B962-CB7EE3263931}"/>
              </a:ext>
            </a:extLst>
          </p:cNvPr>
          <p:cNvSpPr>
            <a:spLocks noGrp="1" noChangeArrowheads="1"/>
          </p:cNvSpPr>
          <p:nvPr>
            <p:ph type="sldNum" sz="quarter" idx="5"/>
          </p:nvPr>
        </p:nvSpPr>
        <p:spPr>
          <a:ln/>
        </p:spPr>
        <p:txBody>
          <a:bodyPr/>
          <a:lstStyle/>
          <a:p>
            <a:fld id="{3A5A56DD-5903-4BF9-B78C-80C67048C556}" type="slidenum">
              <a:rPr lang="en-US" altLang="en-US"/>
              <a:pPr/>
              <a:t>6</a:t>
            </a:fld>
            <a:endParaRPr lang="en-US" altLang="en-US"/>
          </a:p>
        </p:txBody>
      </p:sp>
      <p:sp>
        <p:nvSpPr>
          <p:cNvPr id="560130" name="Rectangle 2">
            <a:extLst>
              <a:ext uri="{FF2B5EF4-FFF2-40B4-BE49-F238E27FC236}">
                <a16:creationId xmlns:a16="http://schemas.microsoft.com/office/drawing/2014/main" id="{645E1824-A4B9-4C3D-8A2A-396A5C1BCBC0}"/>
              </a:ext>
            </a:extLst>
          </p:cNvPr>
          <p:cNvSpPr>
            <a:spLocks noGrp="1" noRot="1" noChangeAspect="1" noChangeArrowheads="1" noTextEdit="1"/>
          </p:cNvSpPr>
          <p:nvPr>
            <p:ph type="sldImg"/>
          </p:nvPr>
        </p:nvSpPr>
        <p:spPr>
          <a:ln/>
        </p:spPr>
      </p:sp>
      <p:sp>
        <p:nvSpPr>
          <p:cNvPr id="560131" name="Rectangle 3">
            <a:extLst>
              <a:ext uri="{FF2B5EF4-FFF2-40B4-BE49-F238E27FC236}">
                <a16:creationId xmlns:a16="http://schemas.microsoft.com/office/drawing/2014/main" id="{987D7B9F-1F13-4010-9989-F52B8FFD3042}"/>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1463219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B6005F4-1D72-4983-A39D-C00ED022378C}"/>
              </a:ext>
            </a:extLst>
          </p:cNvPr>
          <p:cNvSpPr>
            <a:spLocks noGrp="1" noChangeArrowheads="1"/>
          </p:cNvSpPr>
          <p:nvPr>
            <p:ph type="sldNum" sz="quarter" idx="5"/>
          </p:nvPr>
        </p:nvSpPr>
        <p:spPr>
          <a:ln/>
        </p:spPr>
        <p:txBody>
          <a:bodyPr/>
          <a:lstStyle/>
          <a:p>
            <a:fld id="{23E55810-3598-46DB-95CA-A49281A031EF}" type="slidenum">
              <a:rPr lang="en-US" altLang="en-US"/>
              <a:pPr/>
              <a:t>7</a:t>
            </a:fld>
            <a:endParaRPr lang="en-US" altLang="en-US"/>
          </a:p>
        </p:txBody>
      </p:sp>
      <p:sp>
        <p:nvSpPr>
          <p:cNvPr id="564226" name="Rectangle 2">
            <a:extLst>
              <a:ext uri="{FF2B5EF4-FFF2-40B4-BE49-F238E27FC236}">
                <a16:creationId xmlns:a16="http://schemas.microsoft.com/office/drawing/2014/main" id="{5FF173E1-DA51-482E-9D37-A27E7FF11883}"/>
              </a:ext>
            </a:extLst>
          </p:cNvPr>
          <p:cNvSpPr>
            <a:spLocks noGrp="1" noRot="1" noChangeAspect="1" noChangeArrowheads="1" noTextEdit="1"/>
          </p:cNvSpPr>
          <p:nvPr>
            <p:ph type="sldImg"/>
          </p:nvPr>
        </p:nvSpPr>
        <p:spPr>
          <a:ln/>
        </p:spPr>
      </p:sp>
      <p:sp>
        <p:nvSpPr>
          <p:cNvPr id="564227" name="Rectangle 3">
            <a:extLst>
              <a:ext uri="{FF2B5EF4-FFF2-40B4-BE49-F238E27FC236}">
                <a16:creationId xmlns:a16="http://schemas.microsoft.com/office/drawing/2014/main" id="{79EB69BE-CF50-48BD-B0C4-C0BD870E6F10}"/>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B6005F4-1D72-4983-A39D-C00ED022378C}"/>
              </a:ext>
            </a:extLst>
          </p:cNvPr>
          <p:cNvSpPr>
            <a:spLocks noGrp="1" noChangeArrowheads="1"/>
          </p:cNvSpPr>
          <p:nvPr>
            <p:ph type="sldNum" sz="quarter" idx="5"/>
          </p:nvPr>
        </p:nvSpPr>
        <p:spPr>
          <a:ln/>
        </p:spPr>
        <p:txBody>
          <a:bodyPr/>
          <a:lstStyle/>
          <a:p>
            <a:fld id="{23E55810-3598-46DB-95CA-A49281A031EF}" type="slidenum">
              <a:rPr lang="en-US" altLang="en-US"/>
              <a:pPr/>
              <a:t>8</a:t>
            </a:fld>
            <a:endParaRPr lang="en-US" altLang="en-US"/>
          </a:p>
        </p:txBody>
      </p:sp>
      <p:sp>
        <p:nvSpPr>
          <p:cNvPr id="564226" name="Rectangle 2">
            <a:extLst>
              <a:ext uri="{FF2B5EF4-FFF2-40B4-BE49-F238E27FC236}">
                <a16:creationId xmlns:a16="http://schemas.microsoft.com/office/drawing/2014/main" id="{5FF173E1-DA51-482E-9D37-A27E7FF11883}"/>
              </a:ext>
            </a:extLst>
          </p:cNvPr>
          <p:cNvSpPr>
            <a:spLocks noGrp="1" noRot="1" noChangeAspect="1" noChangeArrowheads="1" noTextEdit="1"/>
          </p:cNvSpPr>
          <p:nvPr>
            <p:ph type="sldImg"/>
          </p:nvPr>
        </p:nvSpPr>
        <p:spPr>
          <a:ln/>
        </p:spPr>
      </p:sp>
      <p:sp>
        <p:nvSpPr>
          <p:cNvPr id="564227" name="Rectangle 3">
            <a:extLst>
              <a:ext uri="{FF2B5EF4-FFF2-40B4-BE49-F238E27FC236}">
                <a16:creationId xmlns:a16="http://schemas.microsoft.com/office/drawing/2014/main" id="{79EB69BE-CF50-48BD-B0C4-C0BD870E6F10}"/>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535085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9A02ABF-BF81-43DE-8C6C-B03AA6728381}"/>
              </a:ext>
            </a:extLst>
          </p:cNvPr>
          <p:cNvSpPr>
            <a:spLocks noGrp="1" noChangeArrowheads="1"/>
          </p:cNvSpPr>
          <p:nvPr>
            <p:ph type="sldNum" sz="quarter" idx="5"/>
          </p:nvPr>
        </p:nvSpPr>
        <p:spPr>
          <a:ln/>
        </p:spPr>
        <p:txBody>
          <a:bodyPr/>
          <a:lstStyle/>
          <a:p>
            <a:fld id="{39A0000C-EA92-4999-B900-D7E7AB5FC87A}" type="slidenum">
              <a:rPr lang="en-US" altLang="en-US"/>
              <a:pPr/>
              <a:t>9</a:t>
            </a:fld>
            <a:endParaRPr lang="en-US" altLang="en-US"/>
          </a:p>
        </p:txBody>
      </p:sp>
      <p:sp>
        <p:nvSpPr>
          <p:cNvPr id="566274" name="Rectangle 2">
            <a:extLst>
              <a:ext uri="{FF2B5EF4-FFF2-40B4-BE49-F238E27FC236}">
                <a16:creationId xmlns:a16="http://schemas.microsoft.com/office/drawing/2014/main" id="{D98B1526-7103-44ED-A625-003C757A68E9}"/>
              </a:ext>
            </a:extLst>
          </p:cNvPr>
          <p:cNvSpPr>
            <a:spLocks noGrp="1" noRot="1" noChangeAspect="1" noChangeArrowheads="1" noTextEdit="1"/>
          </p:cNvSpPr>
          <p:nvPr>
            <p:ph type="sldImg"/>
          </p:nvPr>
        </p:nvSpPr>
        <p:spPr>
          <a:ln/>
        </p:spPr>
      </p:sp>
      <p:sp>
        <p:nvSpPr>
          <p:cNvPr id="566275" name="Rectangle 3">
            <a:extLst>
              <a:ext uri="{FF2B5EF4-FFF2-40B4-BE49-F238E27FC236}">
                <a16:creationId xmlns:a16="http://schemas.microsoft.com/office/drawing/2014/main" id="{7C0C83E1-F992-426F-9DE2-FD4CF0DDE1F8}"/>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199D4BE-6324-4B2E-BF5B-3F32E5E86A8A}"/>
              </a:ext>
            </a:extLst>
          </p:cNvPr>
          <p:cNvSpPr>
            <a:spLocks noGrp="1" noChangeArrowheads="1"/>
          </p:cNvSpPr>
          <p:nvPr>
            <p:ph type="sldNum" sz="quarter" idx="5"/>
          </p:nvPr>
        </p:nvSpPr>
        <p:spPr>
          <a:ln/>
        </p:spPr>
        <p:txBody>
          <a:bodyPr/>
          <a:lstStyle/>
          <a:p>
            <a:fld id="{2F30265A-2809-4676-9CC7-605CD457BAF5}" type="slidenum">
              <a:rPr lang="en-US" altLang="en-US"/>
              <a:pPr/>
              <a:t>10</a:t>
            </a:fld>
            <a:endParaRPr lang="en-US" altLang="en-US"/>
          </a:p>
        </p:txBody>
      </p:sp>
      <p:sp>
        <p:nvSpPr>
          <p:cNvPr id="568322" name="Rectangle 2">
            <a:extLst>
              <a:ext uri="{FF2B5EF4-FFF2-40B4-BE49-F238E27FC236}">
                <a16:creationId xmlns:a16="http://schemas.microsoft.com/office/drawing/2014/main" id="{78691FE8-EF11-4ABB-AB6D-CB62D6D096F4}"/>
              </a:ext>
            </a:extLst>
          </p:cNvPr>
          <p:cNvSpPr>
            <a:spLocks noGrp="1" noRot="1" noChangeAspect="1" noChangeArrowheads="1" noTextEdit="1"/>
          </p:cNvSpPr>
          <p:nvPr>
            <p:ph type="sldImg"/>
          </p:nvPr>
        </p:nvSpPr>
        <p:spPr>
          <a:ln/>
        </p:spPr>
      </p:sp>
      <p:sp>
        <p:nvSpPr>
          <p:cNvPr id="568323" name="Rectangle 3">
            <a:extLst>
              <a:ext uri="{FF2B5EF4-FFF2-40B4-BE49-F238E27FC236}">
                <a16:creationId xmlns:a16="http://schemas.microsoft.com/office/drawing/2014/main" id="{2F0D2A9D-AA29-45B3-A893-CF3FE94CA846}"/>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199D4BE-6324-4B2E-BF5B-3F32E5E86A8A}"/>
              </a:ext>
            </a:extLst>
          </p:cNvPr>
          <p:cNvSpPr>
            <a:spLocks noGrp="1" noChangeArrowheads="1"/>
          </p:cNvSpPr>
          <p:nvPr>
            <p:ph type="sldNum" sz="quarter" idx="5"/>
          </p:nvPr>
        </p:nvSpPr>
        <p:spPr>
          <a:ln/>
        </p:spPr>
        <p:txBody>
          <a:bodyPr/>
          <a:lstStyle/>
          <a:p>
            <a:fld id="{2F30265A-2809-4676-9CC7-605CD457BAF5}" type="slidenum">
              <a:rPr lang="en-US" altLang="en-US"/>
              <a:pPr/>
              <a:t>11</a:t>
            </a:fld>
            <a:endParaRPr lang="en-US" altLang="en-US"/>
          </a:p>
        </p:txBody>
      </p:sp>
      <p:sp>
        <p:nvSpPr>
          <p:cNvPr id="568322" name="Rectangle 2">
            <a:extLst>
              <a:ext uri="{FF2B5EF4-FFF2-40B4-BE49-F238E27FC236}">
                <a16:creationId xmlns:a16="http://schemas.microsoft.com/office/drawing/2014/main" id="{78691FE8-EF11-4ABB-AB6D-CB62D6D096F4}"/>
              </a:ext>
            </a:extLst>
          </p:cNvPr>
          <p:cNvSpPr>
            <a:spLocks noGrp="1" noRot="1" noChangeAspect="1" noChangeArrowheads="1" noTextEdit="1"/>
          </p:cNvSpPr>
          <p:nvPr>
            <p:ph type="sldImg"/>
          </p:nvPr>
        </p:nvSpPr>
        <p:spPr>
          <a:ln/>
        </p:spPr>
      </p:sp>
      <p:sp>
        <p:nvSpPr>
          <p:cNvPr id="568323" name="Rectangle 3">
            <a:extLst>
              <a:ext uri="{FF2B5EF4-FFF2-40B4-BE49-F238E27FC236}">
                <a16:creationId xmlns:a16="http://schemas.microsoft.com/office/drawing/2014/main" id="{2F0D2A9D-AA29-45B3-A893-CF3FE94CA846}"/>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2225123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A470CC2-76B7-4FB6-9205-4C73C431DC38}"/>
              </a:ext>
            </a:extLst>
          </p:cNvPr>
          <p:cNvSpPr>
            <a:spLocks noGrp="1" noChangeArrowheads="1"/>
          </p:cNvSpPr>
          <p:nvPr>
            <p:ph type="sldNum" sz="quarter" idx="5"/>
          </p:nvPr>
        </p:nvSpPr>
        <p:spPr>
          <a:ln/>
        </p:spPr>
        <p:txBody>
          <a:bodyPr/>
          <a:lstStyle/>
          <a:p>
            <a:fld id="{AB0658FF-B39E-40B4-9699-ACD691A78862}" type="slidenum">
              <a:rPr lang="en-US" altLang="en-US"/>
              <a:pPr/>
              <a:t>12</a:t>
            </a:fld>
            <a:endParaRPr lang="en-US" altLang="en-US"/>
          </a:p>
        </p:txBody>
      </p:sp>
      <p:sp>
        <p:nvSpPr>
          <p:cNvPr id="570370" name="Rectangle 2">
            <a:extLst>
              <a:ext uri="{FF2B5EF4-FFF2-40B4-BE49-F238E27FC236}">
                <a16:creationId xmlns:a16="http://schemas.microsoft.com/office/drawing/2014/main" id="{821E7ADB-C62C-41EA-B9B3-D041F94E0AB6}"/>
              </a:ext>
            </a:extLst>
          </p:cNvPr>
          <p:cNvSpPr>
            <a:spLocks noGrp="1" noRot="1" noChangeAspect="1" noChangeArrowheads="1" noTextEdit="1"/>
          </p:cNvSpPr>
          <p:nvPr>
            <p:ph type="sldImg"/>
          </p:nvPr>
        </p:nvSpPr>
        <p:spPr>
          <a:ln/>
        </p:spPr>
      </p:sp>
      <p:sp>
        <p:nvSpPr>
          <p:cNvPr id="570371" name="Rectangle 3">
            <a:extLst>
              <a:ext uri="{FF2B5EF4-FFF2-40B4-BE49-F238E27FC236}">
                <a16:creationId xmlns:a16="http://schemas.microsoft.com/office/drawing/2014/main" id="{C8CF4944-CA97-4D9F-9AAB-A655431E7674}"/>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7A6A17D-A6C1-427D-BDA6-44CEFFBE8F59}" type="datetimeFigureOut">
              <a:rPr lang="en-US" smtClean="0"/>
              <a:t>4/4/2022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954D44E8-F318-4FA5-B18A-B1B370DDA170}"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945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A6A17D-A6C1-427D-BDA6-44CEFFBE8F5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042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A6A17D-A6C1-427D-BDA6-44CEFFBE8F5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1075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7_Custom Layou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B94C70-FD0A-47C8-B9BF-5B1E1F64AA35}"/>
              </a:ext>
            </a:extLst>
          </p:cNvPr>
          <p:cNvSpPr/>
          <p:nvPr/>
        </p:nvSpPr>
        <p:spPr>
          <a:xfrm>
            <a:off x="0" y="0"/>
            <a:ext cx="5268036" cy="7287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94CCF2C-00E9-074B-B010-5BF496E17F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3554" y="239201"/>
            <a:ext cx="10820796" cy="632788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305705C9-D32B-1C49-9013-0F38B4185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7473" y="5321484"/>
            <a:ext cx="1366982" cy="919018"/>
          </a:xfrm>
          <a:prstGeom prst="rect">
            <a:avLst/>
          </a:prstGeom>
        </p:spPr>
      </p:pic>
    </p:spTree>
    <p:extLst>
      <p:ext uri="{BB962C8B-B14F-4D97-AF65-F5344CB8AC3E}">
        <p14:creationId xmlns:p14="http://schemas.microsoft.com/office/powerpoint/2010/main" val="3728477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7C0BC3-A883-4F4C-9E8C-FB5D929950F4}"/>
              </a:ext>
            </a:extLst>
          </p:cNvPr>
          <p:cNvSpPr/>
          <p:nvPr/>
        </p:nvSpPr>
        <p:spPr>
          <a:xfrm>
            <a:off x="10044953" y="2773935"/>
            <a:ext cx="1532965" cy="35634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58514252-B3B9-4C1A-950C-A50A89C3D1B8}"/>
              </a:ext>
            </a:extLst>
          </p:cNvPr>
          <p:cNvSpPr>
            <a:spLocks noGrp="1"/>
          </p:cNvSpPr>
          <p:nvPr>
            <p:ph type="pic" sz="quarter" idx="10"/>
          </p:nvPr>
        </p:nvSpPr>
        <p:spPr>
          <a:xfrm>
            <a:off x="5701087" y="445480"/>
            <a:ext cx="2689225" cy="5554662"/>
          </a:xfrm>
          <a:solidFill>
            <a:schemeClr val="bg1">
              <a:lumMod val="95000"/>
            </a:schemeClr>
          </a:solidFill>
        </p:spPr>
        <p:txBody>
          <a:bodyPr/>
          <a:lstStyle/>
          <a:p>
            <a:r>
              <a:rPr lang="en-US"/>
              <a:t>Click icon to add picture</a:t>
            </a:r>
          </a:p>
        </p:txBody>
      </p:sp>
      <p:sp>
        <p:nvSpPr>
          <p:cNvPr id="8" name="Picture Placeholder 6">
            <a:extLst>
              <a:ext uri="{FF2B5EF4-FFF2-40B4-BE49-F238E27FC236}">
                <a16:creationId xmlns:a16="http://schemas.microsoft.com/office/drawing/2014/main" id="{6A9CA63A-2DFA-471F-87E9-C3E0486C3BDB}"/>
              </a:ext>
            </a:extLst>
          </p:cNvPr>
          <p:cNvSpPr>
            <a:spLocks noGrp="1"/>
          </p:cNvSpPr>
          <p:nvPr>
            <p:ph type="pic" sz="quarter" idx="11"/>
          </p:nvPr>
        </p:nvSpPr>
        <p:spPr>
          <a:xfrm>
            <a:off x="8698941" y="805542"/>
            <a:ext cx="2689225" cy="5350841"/>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1241385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745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535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D7567-C403-4593-B31B-936DDCA9C18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578C2AFD-E80F-40DF-8123-2604702012F9}"/>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E1B28B-803F-4BC1-840A-0D0A6B2843EF}"/>
              </a:ext>
            </a:extLst>
          </p:cNvPr>
          <p:cNvSpPr>
            <a:spLocks noGrp="1"/>
          </p:cNvSpPr>
          <p:nvPr>
            <p:ph type="dt" sz="half" idx="10"/>
          </p:nvPr>
        </p:nvSpPr>
        <p:spPr/>
        <p:txBody>
          <a:bodyPr/>
          <a:lstStyle/>
          <a:p>
            <a:fld id="{CCFC57C3-A5D4-4308-8EA3-D9DE37FAF859}" type="datetimeFigureOut">
              <a:rPr lang="en-US" smtClean="0"/>
              <a:t>4/4/2022</a:t>
            </a:fld>
            <a:endParaRPr lang="en-US"/>
          </a:p>
        </p:txBody>
      </p:sp>
      <p:sp>
        <p:nvSpPr>
          <p:cNvPr id="5" name="Footer Placeholder 4">
            <a:extLst>
              <a:ext uri="{FF2B5EF4-FFF2-40B4-BE49-F238E27FC236}">
                <a16:creationId xmlns:a16="http://schemas.microsoft.com/office/drawing/2014/main" id="{C5266617-FBB6-48E7-A429-965B94DA7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0EE9B-7A9E-4032-BAAD-0D56562F21D0}"/>
              </a:ext>
            </a:extLst>
          </p:cNvPr>
          <p:cNvSpPr>
            <a:spLocks noGrp="1"/>
          </p:cNvSpPr>
          <p:nvPr>
            <p:ph type="sldNum" sz="quarter" idx="12"/>
          </p:nvPr>
        </p:nvSpPr>
        <p:spPr/>
        <p:txBody>
          <a:bodyPr/>
          <a:lstStyle/>
          <a:p>
            <a:fld id="{13027478-38B5-4683-9A4C-5C3D5EDC8826}" type="slidenum">
              <a:rPr lang="en-US" smtClean="0"/>
              <a:t>‹#›</a:t>
            </a:fld>
            <a:endParaRPr lang="en-US"/>
          </a:p>
        </p:txBody>
      </p:sp>
    </p:spTree>
    <p:extLst>
      <p:ext uri="{BB962C8B-B14F-4D97-AF65-F5344CB8AC3E}">
        <p14:creationId xmlns:p14="http://schemas.microsoft.com/office/powerpoint/2010/main" val="4168192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7285" y="333795"/>
            <a:ext cx="9603275" cy="498032"/>
          </a:xfrm>
        </p:spPr>
        <p:txBody>
          <a:bodyPr/>
          <a:lstStyle/>
          <a:p>
            <a:r>
              <a:rPr lang="en-US"/>
              <a:t>Click to edit Master title style</a:t>
            </a:r>
          </a:p>
        </p:txBody>
      </p:sp>
      <p:sp>
        <p:nvSpPr>
          <p:cNvPr id="3" name="Content Placeholder 2"/>
          <p:cNvSpPr>
            <a:spLocks noGrp="1"/>
          </p:cNvSpPr>
          <p:nvPr>
            <p:ph idx="1"/>
          </p:nvPr>
        </p:nvSpPr>
        <p:spPr>
          <a:xfrm>
            <a:off x="259492" y="1075039"/>
            <a:ext cx="11652421" cy="5115693"/>
          </a:xfrm>
        </p:spPr>
        <p:txBody>
          <a:bodyPr anchor="t"/>
          <a:lstStyle>
            <a:lvl1pPr>
              <a:defRPr sz="2800"/>
            </a:lvl1pPr>
            <a:lvl2pPr>
              <a:defRPr sz="2400"/>
            </a:lvl2pPr>
            <a:lvl3pPr>
              <a:defRPr sz="20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676808" y="6361716"/>
            <a:ext cx="3500715" cy="309201"/>
          </a:xfrm>
        </p:spPr>
        <p:txBody>
          <a:bodyPr/>
          <a:lstStyle/>
          <a:p>
            <a:fld id="{47A6A17D-A6C1-427D-BDA6-44CEFFBE8F59}" type="datetimeFigureOut">
              <a:rPr lang="en-US" smtClean="0"/>
              <a:t>4/4/2022</a:t>
            </a:fld>
            <a:endParaRPr lang="en-US"/>
          </a:p>
        </p:txBody>
      </p:sp>
      <p:sp>
        <p:nvSpPr>
          <p:cNvPr id="5" name="Footer Placeholder 4"/>
          <p:cNvSpPr>
            <a:spLocks noGrp="1"/>
          </p:cNvSpPr>
          <p:nvPr>
            <p:ph type="ftr" sz="quarter" idx="11"/>
          </p:nvPr>
        </p:nvSpPr>
        <p:spPr>
          <a:xfrm>
            <a:off x="280087" y="6361716"/>
            <a:ext cx="5938836" cy="309201"/>
          </a:xfrm>
        </p:spPr>
        <p:txBody>
          <a:bodyPr/>
          <a:lstStyle/>
          <a:p>
            <a:endParaRPr lang="en-US"/>
          </a:p>
        </p:txBody>
      </p:sp>
      <p:sp>
        <p:nvSpPr>
          <p:cNvPr id="6" name="Slide Number Placeholder 5"/>
          <p:cNvSpPr>
            <a:spLocks noGrp="1"/>
          </p:cNvSpPr>
          <p:nvPr>
            <p:ph type="sldNum" sz="quarter" idx="12"/>
          </p:nvPr>
        </p:nvSpPr>
        <p:spPr>
          <a:xfrm>
            <a:off x="360421" y="346118"/>
            <a:ext cx="811019" cy="503578"/>
          </a:xfrm>
        </p:spPr>
        <p:txBody>
          <a:bodyPr/>
          <a:lstStyle/>
          <a:p>
            <a:fld id="{954D44E8-F318-4FA5-B18A-B1B370DDA170}" type="slidenum">
              <a:rPr lang="en-US" smtClean="0"/>
              <a:t>‹#›</a:t>
            </a:fld>
            <a:endParaRPr lang="en-US"/>
          </a:p>
        </p:txBody>
      </p:sp>
      <p:cxnSp>
        <p:nvCxnSpPr>
          <p:cNvPr id="33" name="Straight Connector 32"/>
          <p:cNvCxnSpPr/>
          <p:nvPr/>
        </p:nvCxnSpPr>
        <p:spPr>
          <a:xfrm>
            <a:off x="1292239" y="867564"/>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8484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A6A17D-A6C1-427D-BDA6-44CEFFBE8F5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0685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A6A17D-A6C1-427D-BDA6-44CEFFBE8F59}"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35" name="Straight Connector 34"/>
          <p:cNvCxnSpPr/>
          <p:nvPr/>
        </p:nvCxnSpPr>
        <p:spPr>
          <a:xfrm>
            <a:off x="1355644" y="130255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746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A6A17D-A6C1-427D-BDA6-44CEFFBE8F59}" type="datetimeFigureOut">
              <a:rPr lang="en-US" smtClean="0"/>
              <a:t>4/4/2022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4D44E8-F318-4FA5-B18A-B1B370DDA170}"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1606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A6A17D-A6C1-427D-BDA6-44CEFFBE8F59}" type="datetimeFigureOut">
              <a:rPr lang="en-US" smtClean="0"/>
              <a:t>4/4/2022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4D44E8-F318-4FA5-B18A-B1B370DDA170}" type="slidenum">
              <a:rPr lang="en-US" smtClean="0"/>
              <a:t>‹#›</a:t>
            </a:fld>
            <a:endParaRPr lang="en-US"/>
          </a:p>
        </p:txBody>
      </p:sp>
      <p:cxnSp>
        <p:nvCxnSpPr>
          <p:cNvPr id="25" name="Straight Connector 24"/>
          <p:cNvCxnSpPr/>
          <p:nvPr/>
        </p:nvCxnSpPr>
        <p:spPr>
          <a:xfrm>
            <a:off x="1447331" y="130255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1715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A6A17D-A6C1-427D-BDA6-44CEFFBE8F59}" type="datetimeFigureOut">
              <a:rPr lang="en-US" smtClean="0"/>
              <a:t>4/4/2022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4D44E8-F318-4FA5-B18A-B1B370DDA170}" type="slidenum">
              <a:rPr lang="en-US" smtClean="0"/>
              <a:t>‹#›</a:t>
            </a:fld>
            <a:endParaRPr lang="en-US"/>
          </a:p>
        </p:txBody>
      </p:sp>
    </p:spTree>
    <p:extLst>
      <p:ext uri="{BB962C8B-B14F-4D97-AF65-F5344CB8AC3E}">
        <p14:creationId xmlns:p14="http://schemas.microsoft.com/office/powerpoint/2010/main" val="2445553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A6A17D-A6C1-427D-BDA6-44CEFFBE8F59}"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5060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7A6A17D-A6C1-427D-BDA6-44CEFFBE8F59}" type="datetimeFigureOut">
              <a:rPr lang="en-US" smtClean="0"/>
              <a:t>4/4/2022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2565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p:cNvSpPr/>
          <p:nvPr/>
        </p:nvSpPr>
        <p:spPr>
          <a:xfrm>
            <a:off x="0" y="3183258"/>
            <a:ext cx="12192000" cy="367474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7A6A17D-A6C1-427D-BDA6-44CEFFBE8F59}" type="datetimeFigureOut">
              <a:rPr lang="en-US" smtClean="0"/>
              <a:t>4/4/2022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54D44E8-F318-4FA5-B18A-B1B370DDA170}" type="slidenum">
              <a:rPr lang="en-US" smtClean="0"/>
              <a:t>‹#›</a:t>
            </a:fld>
            <a:endParaRPr lang="en-US"/>
          </a:p>
        </p:txBody>
      </p:sp>
      <p:sp>
        <p:nvSpPr>
          <p:cNvPr id="11" name="TextBox 10">
            <a:extLst>
              <a:ext uri="{FF2B5EF4-FFF2-40B4-BE49-F238E27FC236}">
                <a16:creationId xmlns:a16="http://schemas.microsoft.com/office/drawing/2014/main" id="{66D4E961-1361-314F-B789-94775AC8AB02}"/>
              </a:ext>
            </a:extLst>
          </p:cNvPr>
          <p:cNvSpPr txBox="1"/>
          <p:nvPr/>
        </p:nvSpPr>
        <p:spPr>
          <a:xfrm>
            <a:off x="9643096" y="6374462"/>
            <a:ext cx="2327564" cy="369332"/>
          </a:xfrm>
          <a:prstGeom prst="rect">
            <a:avLst/>
          </a:prstGeom>
          <a:noFill/>
        </p:spPr>
        <p:txBody>
          <a:bodyPr wrap="square" rtlCol="0">
            <a:spAutoFit/>
          </a:bodyPr>
          <a:lstStyle/>
          <a:p>
            <a:pPr algn="r"/>
            <a:r>
              <a:rPr lang="en-US" baseline="0" err="1">
                <a:latin typeface="Arial" panose="020B0604020202020204" pitchFamily="34" charset="0"/>
              </a:rPr>
              <a:t>austincc.edu</a:t>
            </a:r>
            <a:endParaRPr lang="en-US" baseline="0">
              <a:latin typeface="Arial" panose="020B0604020202020204" pitchFamily="34" charset="0"/>
            </a:endParaRPr>
          </a:p>
        </p:txBody>
      </p:sp>
    </p:spTree>
    <p:extLst>
      <p:ext uri="{BB962C8B-B14F-4D97-AF65-F5344CB8AC3E}">
        <p14:creationId xmlns:p14="http://schemas.microsoft.com/office/powerpoint/2010/main" val="135575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 id="2147483676" r:id="rId15"/>
    <p:sldLayoutId id="2147483677" r:id="rId16"/>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96B66-6A56-410B-8308-970F4D190FA9}"/>
              </a:ext>
            </a:extLst>
          </p:cNvPr>
          <p:cNvSpPr>
            <a:spLocks noGrp="1"/>
          </p:cNvSpPr>
          <p:nvPr>
            <p:ph type="ctrTitle"/>
          </p:nvPr>
        </p:nvSpPr>
        <p:spPr/>
        <p:txBody>
          <a:bodyPr/>
          <a:lstStyle/>
          <a:p>
            <a:pPr algn="ctr"/>
            <a:r>
              <a:rPr lang="en-US"/>
              <a:t>ITNW 1335 Cloud Computing</a:t>
            </a:r>
          </a:p>
        </p:txBody>
      </p:sp>
      <p:sp>
        <p:nvSpPr>
          <p:cNvPr id="3" name="Subtitle 2">
            <a:extLst>
              <a:ext uri="{FF2B5EF4-FFF2-40B4-BE49-F238E27FC236}">
                <a16:creationId xmlns:a16="http://schemas.microsoft.com/office/drawing/2014/main" id="{F74EE5B7-FF71-4194-AD93-ADEBDA28274B}"/>
              </a:ext>
            </a:extLst>
          </p:cNvPr>
          <p:cNvSpPr>
            <a:spLocks noGrp="1"/>
          </p:cNvSpPr>
          <p:nvPr>
            <p:ph type="subTitle" idx="1"/>
          </p:nvPr>
        </p:nvSpPr>
        <p:spPr/>
        <p:txBody>
          <a:bodyPr/>
          <a:lstStyle/>
          <a:p>
            <a:pPr algn="ctr"/>
            <a:r>
              <a:rPr lang="en-US" dirty="0"/>
              <a:t>Chapter 10 – </a:t>
            </a:r>
            <a:r>
              <a:rPr lang="en-US"/>
              <a:t>Cloud Security </a:t>
            </a:r>
            <a:r>
              <a:rPr lang="en-US" dirty="0"/>
              <a:t>Mechanisms</a:t>
            </a:r>
          </a:p>
          <a:p>
            <a:pPr algn="ctr"/>
            <a:endParaRPr lang="en-US" dirty="0"/>
          </a:p>
          <a:p>
            <a:endParaRPr lang="en-US" dirty="0"/>
          </a:p>
        </p:txBody>
      </p:sp>
    </p:spTree>
    <p:extLst>
      <p:ext uri="{BB962C8B-B14F-4D97-AF65-F5344CB8AC3E}">
        <p14:creationId xmlns:p14="http://schemas.microsoft.com/office/powerpoint/2010/main" val="2476552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919AA-37C3-4BED-881D-7DF80C84A822}"/>
              </a:ext>
            </a:extLst>
          </p:cNvPr>
          <p:cNvSpPr>
            <a:spLocks noGrp="1"/>
          </p:cNvSpPr>
          <p:nvPr>
            <p:ph type="title"/>
          </p:nvPr>
        </p:nvSpPr>
        <p:spPr/>
        <p:txBody>
          <a:bodyPr>
            <a:normAutofit fontScale="90000"/>
          </a:bodyPr>
          <a:lstStyle/>
          <a:p>
            <a:pPr algn="ctr"/>
            <a:r>
              <a:rPr lang="en-US" dirty="0"/>
              <a:t>10.3. Digital Signature</a:t>
            </a:r>
          </a:p>
        </p:txBody>
      </p:sp>
      <p:sp>
        <p:nvSpPr>
          <p:cNvPr id="3" name="Content Placeholder 2">
            <a:extLst>
              <a:ext uri="{FF2B5EF4-FFF2-40B4-BE49-F238E27FC236}">
                <a16:creationId xmlns:a16="http://schemas.microsoft.com/office/drawing/2014/main" id="{97BD6B05-85DB-4D3A-938A-F954F602A948}"/>
              </a:ext>
            </a:extLst>
          </p:cNvPr>
          <p:cNvSpPr>
            <a:spLocks noGrp="1"/>
          </p:cNvSpPr>
          <p:nvPr>
            <p:ph idx="1"/>
          </p:nvPr>
        </p:nvSpPr>
        <p:spPr>
          <a:xfrm>
            <a:off x="259492" y="831827"/>
            <a:ext cx="11820213" cy="5358905"/>
          </a:xfrm>
        </p:spPr>
        <p:txBody>
          <a:bodyPr>
            <a:normAutofit fontScale="77500" lnSpcReduction="20000"/>
          </a:bodyPr>
          <a:lstStyle/>
          <a:p>
            <a:r>
              <a:rPr lang="en-US" dirty="0"/>
              <a:t>The </a:t>
            </a:r>
            <a:r>
              <a:rPr lang="en-US" i="1" dirty="0"/>
              <a:t>digital signature </a:t>
            </a:r>
            <a:r>
              <a:rPr lang="en-US" dirty="0"/>
              <a:t>mechanism is a means of providing data authenticity and integrity through authentication and non-repudiation</a:t>
            </a:r>
          </a:p>
          <a:p>
            <a:r>
              <a:rPr lang="en-US" dirty="0"/>
              <a:t>A message is assigned a digital signature prior to transmission, which is then rendered invalid if the message experiences any subsequent, unauthorized modifications</a:t>
            </a:r>
          </a:p>
          <a:p>
            <a:r>
              <a:rPr lang="en-US" dirty="0"/>
              <a:t>A digital signature provides evidence that the message received is the same as the one created by its rightful sender</a:t>
            </a:r>
          </a:p>
          <a:p>
            <a:r>
              <a:rPr lang="en-US" dirty="0"/>
              <a:t>Both hashing and asymmetrical encryption are involved in the creation of a digital signature, which essentially exists as a message digest that was encrypted by a private key and appended to the original message</a:t>
            </a:r>
          </a:p>
          <a:p>
            <a:r>
              <a:rPr lang="en-US" dirty="0"/>
              <a:t>The recipient verifies the signature validity and uses the corresponding public key to decrypt the digital signature, which produces the message digest</a:t>
            </a:r>
          </a:p>
          <a:p>
            <a:r>
              <a:rPr lang="en-US" dirty="0"/>
              <a:t>The digital signature mechanism helps mitigate the malicious intermediary, insufficient authorization, and overlapping trust boundaries security threats</a:t>
            </a:r>
          </a:p>
        </p:txBody>
      </p:sp>
      <p:sp>
        <p:nvSpPr>
          <p:cNvPr id="4" name="Footer Placeholder 1">
            <a:extLst>
              <a:ext uri="{FF2B5EF4-FFF2-40B4-BE49-F238E27FC236}">
                <a16:creationId xmlns:a16="http://schemas.microsoft.com/office/drawing/2014/main" id="{842B87A4-42CD-4E05-941A-82BA7D10F534}"/>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919AA-37C3-4BED-881D-7DF80C84A822}"/>
              </a:ext>
            </a:extLst>
          </p:cNvPr>
          <p:cNvSpPr>
            <a:spLocks noGrp="1"/>
          </p:cNvSpPr>
          <p:nvPr>
            <p:ph type="title"/>
          </p:nvPr>
        </p:nvSpPr>
        <p:spPr/>
        <p:txBody>
          <a:bodyPr>
            <a:normAutofit fontScale="90000"/>
          </a:bodyPr>
          <a:lstStyle/>
          <a:p>
            <a:pPr algn="ctr"/>
            <a:r>
              <a:rPr lang="en-US" dirty="0"/>
              <a:t>10.3. Digital Signature</a:t>
            </a:r>
          </a:p>
        </p:txBody>
      </p:sp>
      <p:sp>
        <p:nvSpPr>
          <p:cNvPr id="3" name="Content Placeholder 2">
            <a:extLst>
              <a:ext uri="{FF2B5EF4-FFF2-40B4-BE49-F238E27FC236}">
                <a16:creationId xmlns:a16="http://schemas.microsoft.com/office/drawing/2014/main" id="{97BD6B05-85DB-4D3A-938A-F954F602A948}"/>
              </a:ext>
            </a:extLst>
          </p:cNvPr>
          <p:cNvSpPr>
            <a:spLocks noGrp="1"/>
          </p:cNvSpPr>
          <p:nvPr>
            <p:ph idx="1"/>
          </p:nvPr>
        </p:nvSpPr>
        <p:spPr>
          <a:xfrm>
            <a:off x="259493" y="1075039"/>
            <a:ext cx="4750544" cy="5115693"/>
          </a:xfrm>
        </p:spPr>
        <p:txBody>
          <a:bodyPr>
            <a:normAutofit fontScale="85000" lnSpcReduction="20000"/>
          </a:bodyPr>
          <a:lstStyle/>
          <a:p>
            <a:r>
              <a:rPr lang="en-US" altLang="en-US" sz="2800" dirty="0"/>
              <a:t>Cloud Service Consumer B sends a message that was digitally signed but was altered by trusted attacker Cloud Service Consumer A</a:t>
            </a:r>
          </a:p>
          <a:p>
            <a:r>
              <a:rPr lang="en-US" altLang="en-US" sz="2800" dirty="0"/>
              <a:t>Virtual Server B is configured to verify digital signatures before processing incoming messages even if they are within its trust boundary</a:t>
            </a:r>
          </a:p>
          <a:p>
            <a:r>
              <a:rPr lang="en-US" altLang="en-US" sz="2800" dirty="0"/>
              <a:t>The message is revealed as illegitimate due to its invalid digital signature, and is therefore rejected by Virtual Server B.</a:t>
            </a:r>
          </a:p>
          <a:p>
            <a:endParaRPr lang="en-US" dirty="0"/>
          </a:p>
        </p:txBody>
      </p:sp>
      <p:sp>
        <p:nvSpPr>
          <p:cNvPr id="4" name="Footer Placeholder 1">
            <a:extLst>
              <a:ext uri="{FF2B5EF4-FFF2-40B4-BE49-F238E27FC236}">
                <a16:creationId xmlns:a16="http://schemas.microsoft.com/office/drawing/2014/main" id="{842B87A4-42CD-4E05-941A-82BA7D10F534}"/>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67298" name="Picture 2">
            <a:extLst>
              <a:ext uri="{FF2B5EF4-FFF2-40B4-BE49-F238E27FC236}">
                <a16:creationId xmlns:a16="http://schemas.microsoft.com/office/drawing/2014/main" id="{598895EE-072F-492D-AA37-6B7658C60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0979" y="1075039"/>
            <a:ext cx="7161021" cy="5161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7299" name="Text Box 3">
            <a:extLst>
              <a:ext uri="{FF2B5EF4-FFF2-40B4-BE49-F238E27FC236}">
                <a16:creationId xmlns:a16="http://schemas.microsoft.com/office/drawing/2014/main" id="{8095B311-73E1-4114-A06C-999DE93D8662}"/>
              </a:ext>
            </a:extLst>
          </p:cNvPr>
          <p:cNvSpPr txBox="1">
            <a:spLocks noChangeArrowheads="1"/>
          </p:cNvSpPr>
          <p:nvPr/>
        </p:nvSpPr>
        <p:spPr bwMode="auto">
          <a:xfrm>
            <a:off x="8217568" y="6459699"/>
            <a:ext cx="1605169" cy="258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080" dirty="0"/>
              <a:t>Figure 10.5</a:t>
            </a:r>
          </a:p>
        </p:txBody>
      </p:sp>
    </p:spTree>
    <p:extLst>
      <p:ext uri="{BB962C8B-B14F-4D97-AF65-F5344CB8AC3E}">
        <p14:creationId xmlns:p14="http://schemas.microsoft.com/office/powerpoint/2010/main" val="2643059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F80AC-596C-456D-97ED-5CF6263535CE}"/>
              </a:ext>
            </a:extLst>
          </p:cNvPr>
          <p:cNvSpPr>
            <a:spLocks noGrp="1"/>
          </p:cNvSpPr>
          <p:nvPr>
            <p:ph type="title"/>
          </p:nvPr>
        </p:nvSpPr>
        <p:spPr/>
        <p:txBody>
          <a:bodyPr>
            <a:normAutofit fontScale="90000"/>
          </a:bodyPr>
          <a:lstStyle/>
          <a:p>
            <a:pPr algn="ctr"/>
            <a:r>
              <a:rPr lang="en-US" dirty="0"/>
              <a:t>10.4. Public Key Infrastructure (PKI)</a:t>
            </a:r>
          </a:p>
        </p:txBody>
      </p:sp>
      <p:sp>
        <p:nvSpPr>
          <p:cNvPr id="3" name="Content Placeholder 2">
            <a:extLst>
              <a:ext uri="{FF2B5EF4-FFF2-40B4-BE49-F238E27FC236}">
                <a16:creationId xmlns:a16="http://schemas.microsoft.com/office/drawing/2014/main" id="{7AB663A6-7F36-4B24-99DD-4156FA5A710A}"/>
              </a:ext>
            </a:extLst>
          </p:cNvPr>
          <p:cNvSpPr>
            <a:spLocks noGrp="1"/>
          </p:cNvSpPr>
          <p:nvPr>
            <p:ph idx="1"/>
          </p:nvPr>
        </p:nvSpPr>
        <p:spPr/>
        <p:txBody>
          <a:bodyPr/>
          <a:lstStyle/>
          <a:p>
            <a:r>
              <a:rPr lang="en-US" dirty="0"/>
              <a:t>The </a:t>
            </a:r>
            <a:r>
              <a:rPr lang="en-US" i="1" dirty="0"/>
              <a:t>public key infrastructure (PKI) </a:t>
            </a:r>
            <a:r>
              <a:rPr lang="en-US" dirty="0"/>
              <a:t>mechanism</a:t>
            </a:r>
          </a:p>
          <a:p>
            <a:pPr lvl="1"/>
            <a:r>
              <a:rPr lang="en-US" dirty="0"/>
              <a:t>Is a common approach for managing the issuance of asymmetric keys</a:t>
            </a:r>
          </a:p>
          <a:p>
            <a:pPr lvl="1"/>
            <a:r>
              <a:rPr lang="en-US" dirty="0"/>
              <a:t>exists as a system of protocols, data formats, rules, and practices that enable large-scale systems to securely use public key cryptography</a:t>
            </a:r>
          </a:p>
          <a:p>
            <a:pPr lvl="1"/>
            <a:r>
              <a:rPr lang="en-US" dirty="0"/>
              <a:t>used to associate public keys with their corresponding key owners (known as public key identification) while enabling the verification of key validity</a:t>
            </a:r>
          </a:p>
          <a:p>
            <a:pPr lvl="1"/>
            <a:r>
              <a:rPr lang="en-US" dirty="0"/>
              <a:t>rely on the use of digital certificates, which are digitally signed data structures that bind public keys to certificate owner identities, as well as to related information, such as validity periods</a:t>
            </a:r>
          </a:p>
          <a:p>
            <a:pPr lvl="1"/>
            <a:r>
              <a:rPr lang="en-US" dirty="0"/>
              <a:t>Digital certificates are usually digitally signed by a third-party certificate authority (CA)</a:t>
            </a:r>
          </a:p>
        </p:txBody>
      </p:sp>
      <p:sp>
        <p:nvSpPr>
          <p:cNvPr id="4" name="Footer Placeholder 1">
            <a:extLst>
              <a:ext uri="{FF2B5EF4-FFF2-40B4-BE49-F238E27FC236}">
                <a16:creationId xmlns:a16="http://schemas.microsoft.com/office/drawing/2014/main" id="{08886453-8FA3-40DB-91A7-35E21F931E5F}"/>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F80AC-596C-456D-97ED-5CF6263535CE}"/>
              </a:ext>
            </a:extLst>
          </p:cNvPr>
          <p:cNvSpPr>
            <a:spLocks noGrp="1"/>
          </p:cNvSpPr>
          <p:nvPr>
            <p:ph type="title"/>
          </p:nvPr>
        </p:nvSpPr>
        <p:spPr/>
        <p:txBody>
          <a:bodyPr>
            <a:normAutofit fontScale="90000"/>
          </a:bodyPr>
          <a:lstStyle/>
          <a:p>
            <a:pPr algn="ctr"/>
            <a:r>
              <a:rPr lang="en-US" dirty="0"/>
              <a:t>10.4. Public Key Infrastructure (PKI)</a:t>
            </a:r>
          </a:p>
        </p:txBody>
      </p:sp>
      <p:sp>
        <p:nvSpPr>
          <p:cNvPr id="3" name="Content Placeholder 2">
            <a:extLst>
              <a:ext uri="{FF2B5EF4-FFF2-40B4-BE49-F238E27FC236}">
                <a16:creationId xmlns:a16="http://schemas.microsoft.com/office/drawing/2014/main" id="{7AB663A6-7F36-4B24-99DD-4156FA5A710A}"/>
              </a:ext>
            </a:extLst>
          </p:cNvPr>
          <p:cNvSpPr>
            <a:spLocks noGrp="1"/>
          </p:cNvSpPr>
          <p:nvPr>
            <p:ph idx="1"/>
          </p:nvPr>
        </p:nvSpPr>
        <p:spPr>
          <a:xfrm>
            <a:off x="280087" y="1937084"/>
            <a:ext cx="5419413" cy="2521100"/>
          </a:xfrm>
        </p:spPr>
        <p:txBody>
          <a:bodyPr/>
          <a:lstStyle/>
          <a:p>
            <a:r>
              <a:rPr lang="en-US" altLang="en-US" sz="2800" dirty="0"/>
              <a:t>Figure 10.7 The common steps involved during the generation of certificates by a certificate authority.</a:t>
            </a:r>
          </a:p>
          <a:p>
            <a:endParaRPr lang="en-US" dirty="0"/>
          </a:p>
        </p:txBody>
      </p:sp>
      <p:sp>
        <p:nvSpPr>
          <p:cNvPr id="4" name="Footer Placeholder 1">
            <a:extLst>
              <a:ext uri="{FF2B5EF4-FFF2-40B4-BE49-F238E27FC236}">
                <a16:creationId xmlns:a16="http://schemas.microsoft.com/office/drawing/2014/main" id="{08886453-8FA3-40DB-91A7-35E21F931E5F}"/>
              </a:ext>
            </a:extLst>
          </p:cNvPr>
          <p:cNvSpPr>
            <a:spLocks noGrp="1"/>
          </p:cNvSpPr>
          <p:nvPr>
            <p:ph type="ftr" sz="quarter" idx="11"/>
          </p:nvPr>
        </p:nvSpPr>
        <p:spPr/>
        <p:txBody>
          <a:bodyPr/>
          <a:lstStyle/>
          <a:p>
            <a:r>
              <a:rPr lang="en-US" altLang="en-US" dirty="0"/>
              <a:t>From </a:t>
            </a:r>
            <a:r>
              <a:rPr lang="en-US" altLang="en-US" i="1" dirty="0"/>
              <a:t>Cloud Computing</a:t>
            </a:r>
            <a:r>
              <a:rPr lang="en-US" altLang="en-US" dirty="0"/>
              <a:t> by Thomas </a:t>
            </a:r>
            <a:r>
              <a:rPr lang="en-US" altLang="en-US" dirty="0" err="1"/>
              <a:t>Erl</a:t>
            </a:r>
            <a:r>
              <a:rPr lang="en-US" altLang="en-US" dirty="0"/>
              <a:t>, </a:t>
            </a:r>
            <a:r>
              <a:rPr lang="en-US" altLang="en-US" dirty="0" err="1"/>
              <a:t>Zaigham</a:t>
            </a:r>
            <a:r>
              <a:rPr lang="en-US" altLang="en-US" dirty="0"/>
              <a:t> Mahmood, and Ricardo </a:t>
            </a:r>
            <a:r>
              <a:rPr lang="en-US" altLang="en-US" dirty="0" err="1"/>
              <a:t>Puttini</a:t>
            </a:r>
            <a:endParaRPr lang="en-US" altLang="en-US" dirty="0"/>
          </a:p>
          <a:p>
            <a:r>
              <a:rPr lang="en-US" altLang="en-US" dirty="0"/>
              <a:t>(ISBN: 0133387526) Copyright © 2013 </a:t>
            </a:r>
            <a:r>
              <a:rPr lang="en-US" altLang="en-US" dirty="0" err="1"/>
              <a:t>Arcitura</a:t>
            </a:r>
            <a:r>
              <a:rPr lang="en-US" altLang="en-US" dirty="0"/>
              <a:t> Education, Inc. All rights reserved.</a:t>
            </a:r>
          </a:p>
        </p:txBody>
      </p:sp>
      <p:pic>
        <p:nvPicPr>
          <p:cNvPr id="7" name="Picture 2">
            <a:extLst>
              <a:ext uri="{FF2B5EF4-FFF2-40B4-BE49-F238E27FC236}">
                <a16:creationId xmlns:a16="http://schemas.microsoft.com/office/drawing/2014/main" id="{739A64B9-BF68-428D-B2B5-D5626E5C1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192" y="1002811"/>
            <a:ext cx="4651090" cy="5474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9014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F80AC-596C-456D-97ED-5CF6263535CE}"/>
              </a:ext>
            </a:extLst>
          </p:cNvPr>
          <p:cNvSpPr>
            <a:spLocks noGrp="1"/>
          </p:cNvSpPr>
          <p:nvPr>
            <p:ph type="title"/>
          </p:nvPr>
        </p:nvSpPr>
        <p:spPr/>
        <p:txBody>
          <a:bodyPr>
            <a:normAutofit fontScale="90000"/>
          </a:bodyPr>
          <a:lstStyle/>
          <a:p>
            <a:pPr algn="ctr"/>
            <a:r>
              <a:rPr lang="en-US" dirty="0"/>
              <a:t>10.4. Public Key Infrastructure (PKI)</a:t>
            </a:r>
          </a:p>
        </p:txBody>
      </p:sp>
      <p:sp>
        <p:nvSpPr>
          <p:cNvPr id="3" name="Content Placeholder 2">
            <a:extLst>
              <a:ext uri="{FF2B5EF4-FFF2-40B4-BE49-F238E27FC236}">
                <a16:creationId xmlns:a16="http://schemas.microsoft.com/office/drawing/2014/main" id="{7AB663A6-7F36-4B24-99DD-4156FA5A710A}"/>
              </a:ext>
            </a:extLst>
          </p:cNvPr>
          <p:cNvSpPr>
            <a:spLocks noGrp="1"/>
          </p:cNvSpPr>
          <p:nvPr>
            <p:ph idx="1"/>
          </p:nvPr>
        </p:nvSpPr>
        <p:spPr/>
        <p:txBody>
          <a:bodyPr>
            <a:normAutofit fontScale="85000" lnSpcReduction="10000"/>
          </a:bodyPr>
          <a:lstStyle/>
          <a:p>
            <a:r>
              <a:rPr lang="en-US" dirty="0"/>
              <a:t>Other methods can be used to create digital certificate</a:t>
            </a:r>
          </a:p>
          <a:p>
            <a:r>
              <a:rPr lang="en-US" dirty="0"/>
              <a:t>Most are generated by a trusted CA like Verisign, Comodo, Go Daddy</a:t>
            </a:r>
          </a:p>
          <a:p>
            <a:r>
              <a:rPr lang="en-US" dirty="0"/>
              <a:t>Large companies can create their own CA and self-sign their certificates</a:t>
            </a:r>
          </a:p>
          <a:p>
            <a:r>
              <a:rPr lang="en-US" dirty="0"/>
              <a:t>Building up an acceptable level of trust for a CA is time-intensive</a:t>
            </a:r>
          </a:p>
          <a:p>
            <a:r>
              <a:rPr lang="en-US" dirty="0"/>
              <a:t>Rigorous security measures, substantial infrastructure investments, and stringent operational processes all contribute to establishing the credibility of a CA</a:t>
            </a:r>
          </a:p>
          <a:p>
            <a:r>
              <a:rPr lang="en-US" dirty="0"/>
              <a:t>The higher its level of trust and reliability, the more esteemed and reputable its certificates</a:t>
            </a:r>
          </a:p>
          <a:p>
            <a:r>
              <a:rPr lang="en-US" dirty="0"/>
              <a:t>The PKI is a dependable method for implementing asymmetric encryption, managing cloud consumer and cloud provider identity information, and helping to defend against the malicious intermediary and insufficient authorization threats</a:t>
            </a:r>
          </a:p>
        </p:txBody>
      </p:sp>
      <p:sp>
        <p:nvSpPr>
          <p:cNvPr id="4" name="Footer Placeholder 1">
            <a:extLst>
              <a:ext uri="{FF2B5EF4-FFF2-40B4-BE49-F238E27FC236}">
                <a16:creationId xmlns:a16="http://schemas.microsoft.com/office/drawing/2014/main" id="{08886453-8FA3-40DB-91A7-35E21F931E5F}"/>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extLst>
      <p:ext uri="{BB962C8B-B14F-4D97-AF65-F5344CB8AC3E}">
        <p14:creationId xmlns:p14="http://schemas.microsoft.com/office/powerpoint/2010/main" val="2282600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836AC-E17A-4371-9FBF-3EF8F79D08EB}"/>
              </a:ext>
            </a:extLst>
          </p:cNvPr>
          <p:cNvSpPr>
            <a:spLocks noGrp="1"/>
          </p:cNvSpPr>
          <p:nvPr>
            <p:ph type="title"/>
          </p:nvPr>
        </p:nvSpPr>
        <p:spPr/>
        <p:txBody>
          <a:bodyPr>
            <a:normAutofit fontScale="90000"/>
          </a:bodyPr>
          <a:lstStyle/>
          <a:p>
            <a:pPr algn="ctr"/>
            <a:r>
              <a:rPr lang="en-US" dirty="0"/>
              <a:t>Case Study Example</a:t>
            </a:r>
          </a:p>
        </p:txBody>
      </p:sp>
      <p:sp>
        <p:nvSpPr>
          <p:cNvPr id="3" name="Content Placeholder 2">
            <a:extLst>
              <a:ext uri="{FF2B5EF4-FFF2-40B4-BE49-F238E27FC236}">
                <a16:creationId xmlns:a16="http://schemas.microsoft.com/office/drawing/2014/main" id="{0C08CB92-1761-4818-BF38-26E7F12F5202}"/>
              </a:ext>
            </a:extLst>
          </p:cNvPr>
          <p:cNvSpPr>
            <a:spLocks noGrp="1"/>
          </p:cNvSpPr>
          <p:nvPr>
            <p:ph idx="1"/>
          </p:nvPr>
        </p:nvSpPr>
        <p:spPr>
          <a:xfrm>
            <a:off x="175271" y="2124488"/>
            <a:ext cx="6971487" cy="2609023"/>
          </a:xfrm>
        </p:spPr>
        <p:txBody>
          <a:bodyPr/>
          <a:lstStyle/>
          <a:p>
            <a:r>
              <a:rPr lang="en-US" altLang="en-US" sz="2800" dirty="0"/>
              <a:t>An external cloud resource administrator uses a digital certificate to access the Web-based management environment. DTGOV’s digital certificate is used in the HTTPS 	 connection and then signed by a trusted CA.</a:t>
            </a:r>
            <a:endParaRPr lang="en-US" dirty="0"/>
          </a:p>
        </p:txBody>
      </p:sp>
      <p:sp>
        <p:nvSpPr>
          <p:cNvPr id="4" name="Footer Placeholder 1">
            <a:extLst>
              <a:ext uri="{FF2B5EF4-FFF2-40B4-BE49-F238E27FC236}">
                <a16:creationId xmlns:a16="http://schemas.microsoft.com/office/drawing/2014/main" id="{16C6A011-BB4A-4240-B8D7-7F7A498812AF}"/>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73442" name="Picture 2">
            <a:extLst>
              <a:ext uri="{FF2B5EF4-FFF2-40B4-BE49-F238E27FC236}">
                <a16:creationId xmlns:a16="http://schemas.microsoft.com/office/drawing/2014/main" id="{44EB642D-223F-4386-A56A-5A3B5FE62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3153" y="948784"/>
            <a:ext cx="4285178" cy="5412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3443" name="Text Box 3">
            <a:extLst>
              <a:ext uri="{FF2B5EF4-FFF2-40B4-BE49-F238E27FC236}">
                <a16:creationId xmlns:a16="http://schemas.microsoft.com/office/drawing/2014/main" id="{F5385E59-A89A-43F8-9E41-D8E17E1647A7}"/>
              </a:ext>
            </a:extLst>
          </p:cNvPr>
          <p:cNvSpPr txBox="1">
            <a:spLocks noChangeArrowheads="1"/>
          </p:cNvSpPr>
          <p:nvPr/>
        </p:nvSpPr>
        <p:spPr bwMode="auto">
          <a:xfrm>
            <a:off x="6388768" y="6335493"/>
            <a:ext cx="1345058"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10.8</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669F-FD59-445C-B4BB-0B745A05601D}"/>
              </a:ext>
            </a:extLst>
          </p:cNvPr>
          <p:cNvSpPr>
            <a:spLocks noGrp="1"/>
          </p:cNvSpPr>
          <p:nvPr>
            <p:ph type="title"/>
          </p:nvPr>
        </p:nvSpPr>
        <p:spPr/>
        <p:txBody>
          <a:bodyPr>
            <a:normAutofit fontScale="90000"/>
          </a:bodyPr>
          <a:lstStyle/>
          <a:p>
            <a:pPr algn="ctr"/>
            <a:r>
              <a:rPr lang="en-US" dirty="0"/>
              <a:t>10.5. </a:t>
            </a:r>
            <a:r>
              <a:rPr lang="en-US"/>
              <a:t>Identity and Access Management (IAM)</a:t>
            </a:r>
          </a:p>
        </p:txBody>
      </p:sp>
      <p:sp>
        <p:nvSpPr>
          <p:cNvPr id="3" name="Content Placeholder 2">
            <a:extLst>
              <a:ext uri="{FF2B5EF4-FFF2-40B4-BE49-F238E27FC236}">
                <a16:creationId xmlns:a16="http://schemas.microsoft.com/office/drawing/2014/main" id="{48479C15-E4F5-4FF5-9821-BACF1C0A5541}"/>
              </a:ext>
            </a:extLst>
          </p:cNvPr>
          <p:cNvSpPr>
            <a:spLocks noGrp="1"/>
          </p:cNvSpPr>
          <p:nvPr>
            <p:ph idx="1"/>
          </p:nvPr>
        </p:nvSpPr>
        <p:spPr/>
        <p:txBody>
          <a:bodyPr/>
          <a:lstStyle/>
          <a:p>
            <a:r>
              <a:rPr lang="en-US" dirty="0"/>
              <a:t>The </a:t>
            </a:r>
            <a:r>
              <a:rPr lang="en-US" i="1" dirty="0"/>
              <a:t>identity and access management (IAM)</a:t>
            </a:r>
            <a:r>
              <a:rPr lang="en-US" dirty="0"/>
              <a:t> mechanism encompasses the components and policies necessary to control and track user identities and access privileges for IT resources, environments, and systems</a:t>
            </a:r>
          </a:p>
          <a:p>
            <a:r>
              <a:rPr lang="en-US" dirty="0"/>
              <a:t>With similar objective as PKI, the IAM mechanism’s scope of implementation is distinct because its structure encompasses access controls and policies in addition to assigning specific levels of user privileges.</a:t>
            </a:r>
          </a:p>
          <a:p>
            <a:r>
              <a:rPr lang="en-US" dirty="0"/>
              <a:t>The IAM mechanism is primarily used to counter the insufficient authorization, denial of service, overlapping trust boundaries threats, virtualization attack and containerization attack threats</a:t>
            </a:r>
          </a:p>
        </p:txBody>
      </p:sp>
    </p:spTree>
    <p:extLst>
      <p:ext uri="{BB962C8B-B14F-4D97-AF65-F5344CB8AC3E}">
        <p14:creationId xmlns:p14="http://schemas.microsoft.com/office/powerpoint/2010/main" val="3549147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669F-FD59-445C-B4BB-0B745A05601D}"/>
              </a:ext>
            </a:extLst>
          </p:cNvPr>
          <p:cNvSpPr>
            <a:spLocks noGrp="1"/>
          </p:cNvSpPr>
          <p:nvPr>
            <p:ph type="title"/>
          </p:nvPr>
        </p:nvSpPr>
        <p:spPr/>
        <p:txBody>
          <a:bodyPr>
            <a:normAutofit fontScale="90000"/>
          </a:bodyPr>
          <a:lstStyle/>
          <a:p>
            <a:pPr algn="ctr"/>
            <a:r>
              <a:rPr lang="en-US" dirty="0"/>
              <a:t>10.5. </a:t>
            </a:r>
            <a:r>
              <a:rPr lang="en-US"/>
              <a:t>Identity and Access Management (IAM)</a:t>
            </a:r>
          </a:p>
        </p:txBody>
      </p:sp>
      <p:sp>
        <p:nvSpPr>
          <p:cNvPr id="3" name="Content Placeholder 2">
            <a:extLst>
              <a:ext uri="{FF2B5EF4-FFF2-40B4-BE49-F238E27FC236}">
                <a16:creationId xmlns:a16="http://schemas.microsoft.com/office/drawing/2014/main" id="{48479C15-E4F5-4FF5-9821-BACF1C0A5541}"/>
              </a:ext>
            </a:extLst>
          </p:cNvPr>
          <p:cNvSpPr>
            <a:spLocks noGrp="1"/>
          </p:cNvSpPr>
          <p:nvPr>
            <p:ph idx="1"/>
          </p:nvPr>
        </p:nvSpPr>
        <p:spPr/>
        <p:txBody>
          <a:bodyPr>
            <a:normAutofit fontScale="92500" lnSpcReduction="10000"/>
          </a:bodyPr>
          <a:lstStyle/>
          <a:p>
            <a:r>
              <a:rPr lang="en-US" dirty="0"/>
              <a:t>Components of IAM mechanism</a:t>
            </a:r>
          </a:p>
          <a:p>
            <a:pPr lvl="1"/>
            <a:r>
              <a:rPr lang="en-US" dirty="0"/>
              <a:t>Authentication – Username and password combinations but also can support digital signatures, digital certificates, biometric hardware (fingerprint readers), specialized software (such as voice analysis programs), and locking user accounts to registered IP or MAC addresses.</a:t>
            </a:r>
          </a:p>
          <a:p>
            <a:pPr lvl="1"/>
            <a:r>
              <a:rPr lang="en-US" dirty="0"/>
              <a:t>Authorization – The authorization component defines the correct granularity for access controls and oversees the relationships between identities, access control rights, and IT resource availability.</a:t>
            </a:r>
          </a:p>
          <a:p>
            <a:pPr lvl="1"/>
            <a:r>
              <a:rPr lang="en-US" dirty="0"/>
              <a:t>User Management – Related to the administrative capabilities of the system, the user management program is responsible for creating new user identities and access groups, resetting passwords, defining password policies, and managing privileges.</a:t>
            </a:r>
          </a:p>
          <a:p>
            <a:pPr lvl="1"/>
            <a:r>
              <a:rPr lang="en-US" dirty="0"/>
              <a:t>Credential Management – The credential management system establishes identities and access control rules for defined user accounts, which mitigates the threat of insufficient authorization.</a:t>
            </a:r>
          </a:p>
        </p:txBody>
      </p:sp>
    </p:spTree>
    <p:extLst>
      <p:ext uri="{BB962C8B-B14F-4D97-AF65-F5344CB8AC3E}">
        <p14:creationId xmlns:p14="http://schemas.microsoft.com/office/powerpoint/2010/main" val="633189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A6C13-F905-4472-8986-3A80C41AF7E2}"/>
              </a:ext>
            </a:extLst>
          </p:cNvPr>
          <p:cNvSpPr>
            <a:spLocks noGrp="1"/>
          </p:cNvSpPr>
          <p:nvPr>
            <p:ph type="title"/>
          </p:nvPr>
        </p:nvSpPr>
        <p:spPr/>
        <p:txBody>
          <a:bodyPr>
            <a:normAutofit fontScale="90000"/>
          </a:bodyPr>
          <a:lstStyle/>
          <a:p>
            <a:pPr algn="ctr"/>
            <a:r>
              <a:rPr lang="en-US" dirty="0"/>
              <a:t>10.6. Single Sign-On (SSO)</a:t>
            </a:r>
          </a:p>
        </p:txBody>
      </p:sp>
      <p:sp>
        <p:nvSpPr>
          <p:cNvPr id="3" name="Content Placeholder 2">
            <a:extLst>
              <a:ext uri="{FF2B5EF4-FFF2-40B4-BE49-F238E27FC236}">
                <a16:creationId xmlns:a16="http://schemas.microsoft.com/office/drawing/2014/main" id="{A53D8A6B-CD29-486F-8368-BE0A84BC6157}"/>
              </a:ext>
            </a:extLst>
          </p:cNvPr>
          <p:cNvSpPr>
            <a:spLocks noGrp="1"/>
          </p:cNvSpPr>
          <p:nvPr>
            <p:ph idx="1"/>
          </p:nvPr>
        </p:nvSpPr>
        <p:spPr/>
        <p:txBody>
          <a:bodyPr>
            <a:normAutofit/>
          </a:bodyPr>
          <a:lstStyle/>
          <a:p>
            <a:r>
              <a:rPr lang="en-US" dirty="0"/>
              <a:t>The single sign-on (SSO) mechanism enables one cloud service consumer to be authenticated by a security broker, which establishes a security context that is persisted while the cloud service consumer accesses other cloud services or cloud-based IT resources</a:t>
            </a:r>
          </a:p>
          <a:p>
            <a:pPr lvl="1"/>
            <a:r>
              <a:rPr lang="en-US" dirty="0"/>
              <a:t>Otherwise, the cloud service consumer would need to re-authenticate itself with every subsequent request</a:t>
            </a:r>
          </a:p>
          <a:p>
            <a:r>
              <a:rPr lang="en-US" dirty="0"/>
              <a:t>The SSO mechanism essentially enables mutually independent cloud services and IT resources to generate and circulate runtime authentication and authorization credentials.</a:t>
            </a:r>
          </a:p>
        </p:txBody>
      </p:sp>
    </p:spTree>
    <p:extLst>
      <p:ext uri="{BB962C8B-B14F-4D97-AF65-F5344CB8AC3E}">
        <p14:creationId xmlns:p14="http://schemas.microsoft.com/office/powerpoint/2010/main" val="4074715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A6C13-F905-4472-8986-3A80C41AF7E2}"/>
              </a:ext>
            </a:extLst>
          </p:cNvPr>
          <p:cNvSpPr>
            <a:spLocks noGrp="1"/>
          </p:cNvSpPr>
          <p:nvPr>
            <p:ph type="title"/>
          </p:nvPr>
        </p:nvSpPr>
        <p:spPr/>
        <p:txBody>
          <a:bodyPr>
            <a:normAutofit fontScale="90000"/>
          </a:bodyPr>
          <a:lstStyle/>
          <a:p>
            <a:pPr algn="ctr"/>
            <a:r>
              <a:rPr lang="en-US" dirty="0"/>
              <a:t>10.6. Single Sign-On (SSO)</a:t>
            </a:r>
          </a:p>
        </p:txBody>
      </p:sp>
      <p:sp>
        <p:nvSpPr>
          <p:cNvPr id="3" name="Content Placeholder 2">
            <a:extLst>
              <a:ext uri="{FF2B5EF4-FFF2-40B4-BE49-F238E27FC236}">
                <a16:creationId xmlns:a16="http://schemas.microsoft.com/office/drawing/2014/main" id="{A53D8A6B-CD29-486F-8368-BE0A84BC6157}"/>
              </a:ext>
            </a:extLst>
          </p:cNvPr>
          <p:cNvSpPr>
            <a:spLocks noGrp="1"/>
          </p:cNvSpPr>
          <p:nvPr>
            <p:ph idx="1"/>
          </p:nvPr>
        </p:nvSpPr>
        <p:spPr/>
        <p:txBody>
          <a:bodyPr>
            <a:normAutofit/>
          </a:bodyPr>
          <a:lstStyle/>
          <a:p>
            <a:r>
              <a:rPr lang="en-US" dirty="0"/>
              <a:t>The credentials initially provided by the cloud service consumer remain valid for the duration of a session, while its security context information is shared</a:t>
            </a:r>
          </a:p>
          <a:p>
            <a:r>
              <a:rPr lang="en-US" dirty="0"/>
              <a:t>The SSO mechanism’s security broker is especially useful when a cloud service consumer needs to access cloud services residing on different clouds</a:t>
            </a:r>
          </a:p>
          <a:p>
            <a:r>
              <a:rPr lang="en-US" dirty="0"/>
              <a:t>This mechanism does not directly counter any of the cloud security threats</a:t>
            </a:r>
          </a:p>
          <a:p>
            <a:pPr lvl="1"/>
            <a:r>
              <a:rPr lang="en-US" dirty="0"/>
              <a:t>Traffic eavesdropping, DoS, insufficient authorization, malicious insider, </a:t>
            </a:r>
            <a:r>
              <a:rPr lang="en-US" dirty="0" err="1"/>
              <a:t>etc</a:t>
            </a:r>
            <a:endParaRPr lang="en-US" dirty="0"/>
          </a:p>
          <a:p>
            <a:r>
              <a:rPr lang="en-US" dirty="0"/>
              <a:t>It primarily enhances the usability of cloud-based environments for access and management of distributed IT resources and solutions.</a:t>
            </a:r>
          </a:p>
        </p:txBody>
      </p:sp>
    </p:spTree>
    <p:extLst>
      <p:ext uri="{BB962C8B-B14F-4D97-AF65-F5344CB8AC3E}">
        <p14:creationId xmlns:p14="http://schemas.microsoft.com/office/powerpoint/2010/main" val="326425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F0C2-700B-41E4-8411-2971A4797C9D}"/>
              </a:ext>
            </a:extLst>
          </p:cNvPr>
          <p:cNvSpPr>
            <a:spLocks noGrp="1"/>
          </p:cNvSpPr>
          <p:nvPr>
            <p:ph type="title"/>
          </p:nvPr>
        </p:nvSpPr>
        <p:spPr/>
        <p:txBody>
          <a:bodyPr>
            <a:normAutofit fontScale="90000"/>
          </a:bodyPr>
          <a:lstStyle/>
          <a:p>
            <a:pPr algn="ctr"/>
            <a:r>
              <a:rPr lang="en-US" dirty="0"/>
              <a:t>10.1. Encryption</a:t>
            </a:r>
          </a:p>
        </p:txBody>
      </p:sp>
      <p:sp>
        <p:nvSpPr>
          <p:cNvPr id="3" name="Content Placeholder 2">
            <a:extLst>
              <a:ext uri="{FF2B5EF4-FFF2-40B4-BE49-F238E27FC236}">
                <a16:creationId xmlns:a16="http://schemas.microsoft.com/office/drawing/2014/main" id="{D57137BF-461C-4A80-86AA-2C02F89D7764}"/>
              </a:ext>
            </a:extLst>
          </p:cNvPr>
          <p:cNvSpPr>
            <a:spLocks noGrp="1"/>
          </p:cNvSpPr>
          <p:nvPr>
            <p:ph idx="1"/>
          </p:nvPr>
        </p:nvSpPr>
        <p:spPr/>
        <p:txBody>
          <a:bodyPr>
            <a:normAutofit fontScale="92500" lnSpcReduction="20000"/>
          </a:bodyPr>
          <a:lstStyle/>
          <a:p>
            <a:r>
              <a:rPr lang="en-US" dirty="0"/>
              <a:t>Readable data is called </a:t>
            </a:r>
            <a:r>
              <a:rPr lang="en-US" i="1" dirty="0"/>
              <a:t>plaintext</a:t>
            </a:r>
            <a:r>
              <a:rPr lang="en-US" dirty="0"/>
              <a:t> and is vulnerable to unauthorized and malicious access when transmitted over a network.</a:t>
            </a:r>
          </a:p>
          <a:p>
            <a:r>
              <a:rPr lang="en-US" dirty="0"/>
              <a:t>The </a:t>
            </a:r>
            <a:r>
              <a:rPr lang="en-US" i="1" dirty="0"/>
              <a:t>encryption</a:t>
            </a:r>
            <a:r>
              <a:rPr lang="en-US" dirty="0"/>
              <a:t> mechanism is a digital coding system dedicated to preserving the confidentiality and integrity of data</a:t>
            </a:r>
          </a:p>
          <a:p>
            <a:r>
              <a:rPr lang="en-US" dirty="0"/>
              <a:t>The </a:t>
            </a:r>
            <a:r>
              <a:rPr lang="en-US" i="1" dirty="0"/>
              <a:t>cipher</a:t>
            </a:r>
            <a:r>
              <a:rPr lang="en-US" dirty="0"/>
              <a:t> transforms plaintext into </a:t>
            </a:r>
            <a:r>
              <a:rPr lang="en-US" i="1" dirty="0"/>
              <a:t>ciphertext</a:t>
            </a:r>
            <a:r>
              <a:rPr lang="en-US" dirty="0"/>
              <a:t>.</a:t>
            </a:r>
          </a:p>
          <a:p>
            <a:r>
              <a:rPr lang="en-US" dirty="0"/>
              <a:t>Access to ciphertext does not divulge the original plaintext data</a:t>
            </a:r>
          </a:p>
          <a:p>
            <a:r>
              <a:rPr lang="en-US" dirty="0"/>
              <a:t>When encryption is applied to plaintext data, the data is paired with a string of characters called an encryption key, a secret message that is established by and shared among authorized parties</a:t>
            </a:r>
          </a:p>
          <a:p>
            <a:r>
              <a:rPr lang="en-US" dirty="0"/>
              <a:t>The encryption key is used to decrypt the ciphertext back into its original plaintext format</a:t>
            </a:r>
          </a:p>
        </p:txBody>
      </p:sp>
      <p:sp>
        <p:nvSpPr>
          <p:cNvPr id="4" name="Footer Placeholder 1">
            <a:extLst>
              <a:ext uri="{FF2B5EF4-FFF2-40B4-BE49-F238E27FC236}">
                <a16:creationId xmlns:a16="http://schemas.microsoft.com/office/drawing/2014/main" id="{83063E74-0A93-478C-80EF-587714B10DC7}"/>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3377-ACA0-46F6-B065-1E17853944D1}"/>
              </a:ext>
            </a:extLst>
          </p:cNvPr>
          <p:cNvSpPr>
            <a:spLocks noGrp="1"/>
          </p:cNvSpPr>
          <p:nvPr>
            <p:ph type="title"/>
          </p:nvPr>
        </p:nvSpPr>
        <p:spPr/>
        <p:txBody>
          <a:bodyPr>
            <a:normAutofit fontScale="90000"/>
          </a:bodyPr>
          <a:lstStyle/>
          <a:p>
            <a:pPr algn="ctr"/>
            <a:r>
              <a:rPr lang="en-US" dirty="0"/>
              <a:t>10.6. Single Sign-On (SSO)</a:t>
            </a:r>
          </a:p>
        </p:txBody>
      </p:sp>
      <p:sp>
        <p:nvSpPr>
          <p:cNvPr id="3" name="Content Placeholder 2">
            <a:extLst>
              <a:ext uri="{FF2B5EF4-FFF2-40B4-BE49-F238E27FC236}">
                <a16:creationId xmlns:a16="http://schemas.microsoft.com/office/drawing/2014/main" id="{92F422F4-68B6-479F-8C04-C166B6AF96F9}"/>
              </a:ext>
            </a:extLst>
          </p:cNvPr>
          <p:cNvSpPr>
            <a:spLocks noGrp="1"/>
          </p:cNvSpPr>
          <p:nvPr>
            <p:ph idx="1"/>
          </p:nvPr>
        </p:nvSpPr>
        <p:spPr>
          <a:xfrm>
            <a:off x="259492" y="1075039"/>
            <a:ext cx="6654655" cy="5115693"/>
          </a:xfrm>
        </p:spPr>
        <p:txBody>
          <a:bodyPr>
            <a:normAutofit/>
          </a:bodyPr>
          <a:lstStyle/>
          <a:p>
            <a:r>
              <a:rPr lang="en-US" altLang="en-US" sz="2800" dirty="0"/>
              <a:t>Figure 10.8 An external cloud resource administrator uses a digital certificate to access the Web- based management environment. DTGOV’s digital certificate is used in the HTTPS  connection and then signed by a trusted CA.</a:t>
            </a:r>
          </a:p>
          <a:p>
            <a:endParaRPr lang="en-US" dirty="0"/>
          </a:p>
        </p:txBody>
      </p:sp>
      <p:sp>
        <p:nvSpPr>
          <p:cNvPr id="4" name="Footer Placeholder 1">
            <a:extLst>
              <a:ext uri="{FF2B5EF4-FFF2-40B4-BE49-F238E27FC236}">
                <a16:creationId xmlns:a16="http://schemas.microsoft.com/office/drawing/2014/main" id="{8E001583-22E1-4018-B789-06F62CEC61D0}"/>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75490" name="Picture 2">
            <a:extLst>
              <a:ext uri="{FF2B5EF4-FFF2-40B4-BE49-F238E27FC236}">
                <a16:creationId xmlns:a16="http://schemas.microsoft.com/office/drawing/2014/main" id="{DDE1A373-E310-4A3F-A550-FA7647B67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3173" y="1211818"/>
            <a:ext cx="4209745" cy="5387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005DB-07E2-4E13-973D-91BA87525786}"/>
              </a:ext>
            </a:extLst>
          </p:cNvPr>
          <p:cNvSpPr>
            <a:spLocks noGrp="1"/>
          </p:cNvSpPr>
          <p:nvPr>
            <p:ph type="title"/>
          </p:nvPr>
        </p:nvSpPr>
        <p:spPr/>
        <p:txBody>
          <a:bodyPr>
            <a:normAutofit fontScale="90000"/>
          </a:bodyPr>
          <a:lstStyle/>
          <a:p>
            <a:pPr algn="ctr"/>
            <a:r>
              <a:rPr lang="en-US" dirty="0"/>
              <a:t>10.6. Single Sign-On (SSO)</a:t>
            </a:r>
          </a:p>
        </p:txBody>
      </p:sp>
      <p:sp>
        <p:nvSpPr>
          <p:cNvPr id="3" name="Content Placeholder 2">
            <a:extLst>
              <a:ext uri="{FF2B5EF4-FFF2-40B4-BE49-F238E27FC236}">
                <a16:creationId xmlns:a16="http://schemas.microsoft.com/office/drawing/2014/main" id="{9C7C2E06-3324-4FB9-B43C-CB09D00F3DC0}"/>
              </a:ext>
            </a:extLst>
          </p:cNvPr>
          <p:cNvSpPr>
            <a:spLocks noGrp="1"/>
          </p:cNvSpPr>
          <p:nvPr>
            <p:ph idx="1"/>
          </p:nvPr>
        </p:nvSpPr>
        <p:spPr>
          <a:xfrm>
            <a:off x="259492" y="1075039"/>
            <a:ext cx="4804361" cy="5115693"/>
          </a:xfrm>
        </p:spPr>
        <p:txBody>
          <a:bodyPr>
            <a:normAutofit lnSpcReduction="10000"/>
          </a:bodyPr>
          <a:lstStyle/>
          <a:p>
            <a:r>
              <a:rPr lang="en-US" altLang="en-US" sz="2800" dirty="0"/>
              <a:t>Figure 10.10 The credentials received by the security broker are propagated to ready-made environments across two different clouds. The security broker is responsible for selecting the appropriate security procedure with which to contact each cloud. </a:t>
            </a:r>
          </a:p>
          <a:p>
            <a:endParaRPr lang="en-US" dirty="0"/>
          </a:p>
        </p:txBody>
      </p:sp>
      <p:sp>
        <p:nvSpPr>
          <p:cNvPr id="4" name="Footer Placeholder 1">
            <a:extLst>
              <a:ext uri="{FF2B5EF4-FFF2-40B4-BE49-F238E27FC236}">
                <a16:creationId xmlns:a16="http://schemas.microsoft.com/office/drawing/2014/main" id="{51BE6AFD-D50E-44F3-A669-74141DD20C22}"/>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77538" name="Picture 2">
            <a:extLst>
              <a:ext uri="{FF2B5EF4-FFF2-40B4-BE49-F238E27FC236}">
                <a16:creationId xmlns:a16="http://schemas.microsoft.com/office/drawing/2014/main" id="{DEB742D1-8046-40DA-8F45-5F914D2A7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3853" y="1785081"/>
            <a:ext cx="7128147" cy="3997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8EDFD-71AC-41EE-8154-11BA35B19FE0}"/>
              </a:ext>
            </a:extLst>
          </p:cNvPr>
          <p:cNvSpPr>
            <a:spLocks noGrp="1"/>
          </p:cNvSpPr>
          <p:nvPr>
            <p:ph type="title"/>
          </p:nvPr>
        </p:nvSpPr>
        <p:spPr/>
        <p:txBody>
          <a:bodyPr>
            <a:normAutofit fontScale="90000"/>
          </a:bodyPr>
          <a:lstStyle/>
          <a:p>
            <a:pPr algn="ctr"/>
            <a:r>
              <a:rPr lang="en-US" dirty="0"/>
              <a:t>10.7. Cloud-Based Security Groups</a:t>
            </a:r>
          </a:p>
        </p:txBody>
      </p:sp>
      <p:sp>
        <p:nvSpPr>
          <p:cNvPr id="3" name="Content Placeholder 2">
            <a:extLst>
              <a:ext uri="{FF2B5EF4-FFF2-40B4-BE49-F238E27FC236}">
                <a16:creationId xmlns:a16="http://schemas.microsoft.com/office/drawing/2014/main" id="{6ABE89E0-13C5-4819-849A-28C972D42558}"/>
              </a:ext>
            </a:extLst>
          </p:cNvPr>
          <p:cNvSpPr>
            <a:spLocks noGrp="1"/>
          </p:cNvSpPr>
          <p:nvPr>
            <p:ph idx="1"/>
          </p:nvPr>
        </p:nvSpPr>
        <p:spPr>
          <a:xfrm>
            <a:off x="259492" y="1075039"/>
            <a:ext cx="11652421" cy="5449166"/>
          </a:xfrm>
        </p:spPr>
        <p:txBody>
          <a:bodyPr>
            <a:normAutofit lnSpcReduction="10000"/>
          </a:bodyPr>
          <a:lstStyle/>
          <a:p>
            <a:r>
              <a:rPr lang="en-US" dirty="0"/>
              <a:t>Cloud resource segmentation is a process by which separate physical and virtual IT environments are created for different users and groups</a:t>
            </a:r>
          </a:p>
          <a:p>
            <a:r>
              <a:rPr lang="en-US" dirty="0"/>
              <a:t>Resource segmentation is used to enable virtualization by allocating a variety of physical IT resources to virtual machines.</a:t>
            </a:r>
          </a:p>
          <a:p>
            <a:r>
              <a:rPr lang="en-US" dirty="0"/>
              <a:t>The cloud-based resource segmentation process creates </a:t>
            </a:r>
            <a:r>
              <a:rPr lang="en-US" i="1" dirty="0"/>
              <a:t>cloud-based security group</a:t>
            </a:r>
            <a:r>
              <a:rPr lang="en-US" dirty="0"/>
              <a:t> mechanisms that are determined through security policies</a:t>
            </a:r>
          </a:p>
          <a:p>
            <a:r>
              <a:rPr lang="en-US" dirty="0"/>
              <a:t>Each cloud-based IT resource is assigned to at least one logical cloud-based security group.</a:t>
            </a:r>
          </a:p>
          <a:p>
            <a:r>
              <a:rPr lang="en-US" dirty="0"/>
              <a:t>Each logical cloud-based security group is assigned specific rules that govern the communication between the security groups.</a:t>
            </a:r>
          </a:p>
        </p:txBody>
      </p:sp>
    </p:spTree>
    <p:extLst>
      <p:ext uri="{BB962C8B-B14F-4D97-AF65-F5344CB8AC3E}">
        <p14:creationId xmlns:p14="http://schemas.microsoft.com/office/powerpoint/2010/main" val="3134641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8EDFD-71AC-41EE-8154-11BA35B19FE0}"/>
              </a:ext>
            </a:extLst>
          </p:cNvPr>
          <p:cNvSpPr>
            <a:spLocks noGrp="1"/>
          </p:cNvSpPr>
          <p:nvPr>
            <p:ph type="title"/>
          </p:nvPr>
        </p:nvSpPr>
        <p:spPr/>
        <p:txBody>
          <a:bodyPr>
            <a:normAutofit fontScale="90000"/>
          </a:bodyPr>
          <a:lstStyle/>
          <a:p>
            <a:pPr algn="ctr"/>
            <a:r>
              <a:rPr lang="en-US" dirty="0"/>
              <a:t>10.7. Cloud-Based Security Groups</a:t>
            </a:r>
          </a:p>
        </p:txBody>
      </p:sp>
      <p:sp>
        <p:nvSpPr>
          <p:cNvPr id="3" name="Content Placeholder 2">
            <a:extLst>
              <a:ext uri="{FF2B5EF4-FFF2-40B4-BE49-F238E27FC236}">
                <a16:creationId xmlns:a16="http://schemas.microsoft.com/office/drawing/2014/main" id="{6ABE89E0-13C5-4819-849A-28C972D42558}"/>
              </a:ext>
            </a:extLst>
          </p:cNvPr>
          <p:cNvSpPr>
            <a:spLocks noGrp="1"/>
          </p:cNvSpPr>
          <p:nvPr>
            <p:ph idx="1"/>
          </p:nvPr>
        </p:nvSpPr>
        <p:spPr/>
        <p:txBody>
          <a:bodyPr>
            <a:normAutofit/>
          </a:bodyPr>
          <a:lstStyle/>
          <a:p>
            <a:r>
              <a:rPr lang="en-US" dirty="0"/>
              <a:t>Cloud-based security groups delineate areas where different security measures can be applied</a:t>
            </a:r>
            <a:r>
              <a:rPr lang="en-US"/>
              <a:t>. </a:t>
            </a:r>
          </a:p>
          <a:p>
            <a:r>
              <a:rPr lang="en-US"/>
              <a:t>Properly </a:t>
            </a:r>
            <a:r>
              <a:rPr lang="en-US" dirty="0"/>
              <a:t>implemented cloud-based security groups help limit unauthorized access to IT resources in the event of a security breach</a:t>
            </a:r>
          </a:p>
          <a:p>
            <a:r>
              <a:rPr lang="en-US" dirty="0"/>
              <a:t>This mechanism can be used to help counter the denial of service, insufficient authorization, overlapping trust boundaries, virtualization attack and container attack threats, and is closely related to the logical network perimeter mechanism</a:t>
            </a:r>
          </a:p>
        </p:txBody>
      </p:sp>
    </p:spTree>
    <p:extLst>
      <p:ext uri="{BB962C8B-B14F-4D97-AF65-F5344CB8AC3E}">
        <p14:creationId xmlns:p14="http://schemas.microsoft.com/office/powerpoint/2010/main" val="75208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319BF-D238-4AD9-8B56-37A7A701C2EE}"/>
              </a:ext>
            </a:extLst>
          </p:cNvPr>
          <p:cNvSpPr>
            <a:spLocks noGrp="1"/>
          </p:cNvSpPr>
          <p:nvPr>
            <p:ph type="title"/>
          </p:nvPr>
        </p:nvSpPr>
        <p:spPr/>
        <p:txBody>
          <a:bodyPr>
            <a:normAutofit fontScale="90000"/>
          </a:bodyPr>
          <a:lstStyle/>
          <a:p>
            <a:r>
              <a:rPr lang="en-US" dirty="0"/>
              <a:t>10.7. Cloud-Based Security Groups</a:t>
            </a:r>
          </a:p>
        </p:txBody>
      </p:sp>
      <p:sp>
        <p:nvSpPr>
          <p:cNvPr id="3" name="Content Placeholder 2">
            <a:extLst>
              <a:ext uri="{FF2B5EF4-FFF2-40B4-BE49-F238E27FC236}">
                <a16:creationId xmlns:a16="http://schemas.microsoft.com/office/drawing/2014/main" id="{F731E1A9-E9D3-4120-8C91-3975A04A8B2A}"/>
              </a:ext>
            </a:extLst>
          </p:cNvPr>
          <p:cNvSpPr>
            <a:spLocks noGrp="1"/>
          </p:cNvSpPr>
          <p:nvPr>
            <p:ph idx="1"/>
          </p:nvPr>
        </p:nvSpPr>
        <p:spPr>
          <a:xfrm>
            <a:off x="259493" y="1075039"/>
            <a:ext cx="6418158" cy="5115693"/>
          </a:xfrm>
        </p:spPr>
        <p:txBody>
          <a:bodyPr>
            <a:normAutofit fontScale="92500" lnSpcReduction="10000"/>
          </a:bodyPr>
          <a:lstStyle/>
          <a:p>
            <a:r>
              <a:rPr lang="en-US" altLang="en-US" sz="2800" dirty="0"/>
              <a:t>Figure 10.11 Cloud-Based Security Group A encompasses Virtual Servers A and D and is assigned to Cloud Consumer A. Cloud-Based Security Group B is comprised of Virtual Servers B, C, and E and is assigned to Cloud Consumer B. If Cloud Service Consumer A’s credentials are compromised, the attacker would only be able to access and damage the virtual servers in Cloud-Based Security Group A, thereby protecting Virtual Servers B, C, and E.</a:t>
            </a:r>
          </a:p>
          <a:p>
            <a:endParaRPr lang="en-US" dirty="0"/>
          </a:p>
        </p:txBody>
      </p:sp>
      <p:sp>
        <p:nvSpPr>
          <p:cNvPr id="4" name="Footer Placeholder 1">
            <a:extLst>
              <a:ext uri="{FF2B5EF4-FFF2-40B4-BE49-F238E27FC236}">
                <a16:creationId xmlns:a16="http://schemas.microsoft.com/office/drawing/2014/main" id="{772BD20D-9A2C-4A37-AE4E-9F730F35CFE2}"/>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79586" name="Picture 2">
            <a:extLst>
              <a:ext uri="{FF2B5EF4-FFF2-40B4-BE49-F238E27FC236}">
                <a16:creationId xmlns:a16="http://schemas.microsoft.com/office/drawing/2014/main" id="{4545587C-5944-4ADA-BB1D-0B549313E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650" y="1220628"/>
            <a:ext cx="5234263" cy="5055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8139C-161C-4110-808D-664D7DA83798}"/>
              </a:ext>
            </a:extLst>
          </p:cNvPr>
          <p:cNvSpPr>
            <a:spLocks noGrp="1"/>
          </p:cNvSpPr>
          <p:nvPr>
            <p:ph type="title"/>
          </p:nvPr>
        </p:nvSpPr>
        <p:spPr/>
        <p:txBody>
          <a:bodyPr>
            <a:normAutofit fontScale="90000"/>
          </a:bodyPr>
          <a:lstStyle/>
          <a:p>
            <a:pPr algn="ctr"/>
            <a:r>
              <a:rPr lang="en-US" dirty="0"/>
              <a:t>Case Study Example</a:t>
            </a:r>
          </a:p>
        </p:txBody>
      </p:sp>
      <p:sp>
        <p:nvSpPr>
          <p:cNvPr id="3" name="Content Placeholder 2">
            <a:extLst>
              <a:ext uri="{FF2B5EF4-FFF2-40B4-BE49-F238E27FC236}">
                <a16:creationId xmlns:a16="http://schemas.microsoft.com/office/drawing/2014/main" id="{EFF48BC7-4920-48D0-BF90-9FD7DD1688C7}"/>
              </a:ext>
            </a:extLst>
          </p:cNvPr>
          <p:cNvSpPr>
            <a:spLocks noGrp="1"/>
          </p:cNvSpPr>
          <p:nvPr>
            <p:ph idx="1"/>
          </p:nvPr>
        </p:nvSpPr>
        <p:spPr>
          <a:xfrm>
            <a:off x="259493" y="1075039"/>
            <a:ext cx="7023623" cy="5115693"/>
          </a:xfrm>
        </p:spPr>
        <p:txBody>
          <a:bodyPr/>
          <a:lstStyle/>
          <a:p>
            <a:r>
              <a:rPr lang="en-US" altLang="en-US" sz="2800" dirty="0"/>
              <a:t>Figure 10.12 When an external cloud resource administrator accesses the Web portal to allocate a virtual server, the requested security credentials are assessed and mapped to an internal security policy that assigns a corresponding cloud-based security group to the new virtual server.</a:t>
            </a:r>
          </a:p>
          <a:p>
            <a:endParaRPr lang="en-US" dirty="0"/>
          </a:p>
        </p:txBody>
      </p:sp>
      <p:sp>
        <p:nvSpPr>
          <p:cNvPr id="4" name="Footer Placeholder 1">
            <a:extLst>
              <a:ext uri="{FF2B5EF4-FFF2-40B4-BE49-F238E27FC236}">
                <a16:creationId xmlns:a16="http://schemas.microsoft.com/office/drawing/2014/main" id="{502016B1-C7B3-4B3B-B7DD-3BB22AEF63C3}"/>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81634" name="Picture 2">
            <a:extLst>
              <a:ext uri="{FF2B5EF4-FFF2-40B4-BE49-F238E27FC236}">
                <a16:creationId xmlns:a16="http://schemas.microsoft.com/office/drawing/2014/main" id="{734FACD8-A653-4E25-B1AA-AE4469CE19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319" y="982163"/>
            <a:ext cx="4831188" cy="5301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B5E29-D1DA-4208-9482-407BB8ED255E}"/>
              </a:ext>
            </a:extLst>
          </p:cNvPr>
          <p:cNvSpPr>
            <a:spLocks noGrp="1"/>
          </p:cNvSpPr>
          <p:nvPr>
            <p:ph type="title"/>
          </p:nvPr>
        </p:nvSpPr>
        <p:spPr/>
        <p:txBody>
          <a:bodyPr>
            <a:normAutofit fontScale="90000"/>
          </a:bodyPr>
          <a:lstStyle/>
          <a:p>
            <a:pPr algn="ctr"/>
            <a:r>
              <a:rPr lang="en-US" dirty="0"/>
              <a:t>10.8. Hardened Virtual Server Images</a:t>
            </a:r>
          </a:p>
        </p:txBody>
      </p:sp>
      <p:sp>
        <p:nvSpPr>
          <p:cNvPr id="3" name="Content Placeholder 2">
            <a:extLst>
              <a:ext uri="{FF2B5EF4-FFF2-40B4-BE49-F238E27FC236}">
                <a16:creationId xmlns:a16="http://schemas.microsoft.com/office/drawing/2014/main" id="{D75D86FC-C08E-4A7B-89D9-35B394362819}"/>
              </a:ext>
            </a:extLst>
          </p:cNvPr>
          <p:cNvSpPr>
            <a:spLocks noGrp="1"/>
          </p:cNvSpPr>
          <p:nvPr>
            <p:ph idx="1"/>
          </p:nvPr>
        </p:nvSpPr>
        <p:spPr>
          <a:xfrm>
            <a:off x="259492" y="1075039"/>
            <a:ext cx="11652421" cy="5449166"/>
          </a:xfrm>
        </p:spPr>
        <p:txBody>
          <a:bodyPr>
            <a:normAutofit lnSpcReduction="10000"/>
          </a:bodyPr>
          <a:lstStyle/>
          <a:p>
            <a:r>
              <a:rPr lang="en-US" dirty="0"/>
              <a:t>A virtual server is created from a template configuration called a virtual server image (or virtual machine image)</a:t>
            </a:r>
          </a:p>
          <a:p>
            <a:r>
              <a:rPr lang="en-US" dirty="0"/>
              <a:t>Hardening is the process of stripping unnecessary software from a system to limit potential vulnerabilities that can be exploited by attackers</a:t>
            </a:r>
          </a:p>
          <a:p>
            <a:pPr lvl="1"/>
            <a:r>
              <a:rPr lang="en-US" dirty="0"/>
              <a:t>Removing redundant programs, closing unnecessary server ports, and disabling unused services, internal root accounts</a:t>
            </a:r>
          </a:p>
          <a:p>
            <a:r>
              <a:rPr lang="en-US" dirty="0"/>
              <a:t>A </a:t>
            </a:r>
            <a:r>
              <a:rPr lang="en-US" i="1" dirty="0"/>
              <a:t>hardened virtual server image</a:t>
            </a:r>
            <a:r>
              <a:rPr lang="en-US" dirty="0"/>
              <a:t> is a template for virtual service instance creation that has been subjected to a hardening process</a:t>
            </a:r>
          </a:p>
          <a:p>
            <a:r>
              <a:rPr lang="en-US" dirty="0"/>
              <a:t>Hardened virtual server images help counter the denial of service, insufficient authorization, and overlapping trust boundaries threats.</a:t>
            </a:r>
          </a:p>
        </p:txBody>
      </p:sp>
    </p:spTree>
    <p:extLst>
      <p:ext uri="{BB962C8B-B14F-4D97-AF65-F5344CB8AC3E}">
        <p14:creationId xmlns:p14="http://schemas.microsoft.com/office/powerpoint/2010/main" val="1173858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6E58C-AA31-4E0C-A19A-F11ABE834FD5}"/>
              </a:ext>
            </a:extLst>
          </p:cNvPr>
          <p:cNvSpPr>
            <a:spLocks noGrp="1"/>
          </p:cNvSpPr>
          <p:nvPr>
            <p:ph type="title"/>
          </p:nvPr>
        </p:nvSpPr>
        <p:spPr/>
        <p:txBody>
          <a:bodyPr>
            <a:normAutofit fontScale="90000"/>
          </a:bodyPr>
          <a:lstStyle/>
          <a:p>
            <a:pPr algn="ctr"/>
            <a:r>
              <a:rPr lang="en-US" dirty="0"/>
              <a:t>10.8. Hardened Virtual Server Images</a:t>
            </a:r>
          </a:p>
        </p:txBody>
      </p:sp>
      <p:sp>
        <p:nvSpPr>
          <p:cNvPr id="3" name="Content Placeholder 2">
            <a:extLst>
              <a:ext uri="{FF2B5EF4-FFF2-40B4-BE49-F238E27FC236}">
                <a16:creationId xmlns:a16="http://schemas.microsoft.com/office/drawing/2014/main" id="{9C39DD05-9E4E-4B28-9141-AB6B51F6AB14}"/>
              </a:ext>
            </a:extLst>
          </p:cNvPr>
          <p:cNvSpPr>
            <a:spLocks noGrp="1"/>
          </p:cNvSpPr>
          <p:nvPr>
            <p:ph idx="1"/>
          </p:nvPr>
        </p:nvSpPr>
        <p:spPr>
          <a:xfrm>
            <a:off x="259493" y="1075039"/>
            <a:ext cx="4988812" cy="5115693"/>
          </a:xfrm>
        </p:spPr>
        <p:txBody>
          <a:bodyPr/>
          <a:lstStyle/>
          <a:p>
            <a:r>
              <a:rPr lang="en-US" altLang="en-US" sz="2800" dirty="0"/>
              <a:t>Figure 10.13 A cloud provider applies its security policies to harden its standard virtual server images. The hardened image template is saved in the VM images repository as part of a resource management system. </a:t>
            </a:r>
          </a:p>
          <a:p>
            <a:endParaRPr lang="en-US" dirty="0"/>
          </a:p>
        </p:txBody>
      </p:sp>
      <p:sp>
        <p:nvSpPr>
          <p:cNvPr id="4" name="Footer Placeholder 1">
            <a:extLst>
              <a:ext uri="{FF2B5EF4-FFF2-40B4-BE49-F238E27FC236}">
                <a16:creationId xmlns:a16="http://schemas.microsoft.com/office/drawing/2014/main" id="{B1F11A9E-3E8B-4855-8A27-44D3A05B0F3E}"/>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83682" name="Picture 2">
            <a:extLst>
              <a:ext uri="{FF2B5EF4-FFF2-40B4-BE49-F238E27FC236}">
                <a16:creationId xmlns:a16="http://schemas.microsoft.com/office/drawing/2014/main" id="{A87D5159-E873-4A0D-9174-58E9D2E40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304" y="1133557"/>
            <a:ext cx="6663609" cy="4502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98581-C0BC-4EF6-B08D-EF10C516DFFD}"/>
              </a:ext>
            </a:extLst>
          </p:cNvPr>
          <p:cNvSpPr>
            <a:spLocks noGrp="1"/>
          </p:cNvSpPr>
          <p:nvPr>
            <p:ph type="title"/>
          </p:nvPr>
        </p:nvSpPr>
        <p:spPr/>
        <p:txBody>
          <a:bodyPr>
            <a:normAutofit fontScale="90000"/>
          </a:bodyPr>
          <a:lstStyle/>
          <a:p>
            <a:pPr algn="ctr"/>
            <a:r>
              <a:rPr lang="en-US" dirty="0"/>
              <a:t>Case Study Example</a:t>
            </a:r>
          </a:p>
        </p:txBody>
      </p:sp>
      <p:sp>
        <p:nvSpPr>
          <p:cNvPr id="3" name="Content Placeholder 2">
            <a:extLst>
              <a:ext uri="{FF2B5EF4-FFF2-40B4-BE49-F238E27FC236}">
                <a16:creationId xmlns:a16="http://schemas.microsoft.com/office/drawing/2014/main" id="{0FA60748-80FE-43B3-BB30-17E07FDC9ECA}"/>
              </a:ext>
            </a:extLst>
          </p:cNvPr>
          <p:cNvSpPr>
            <a:spLocks noGrp="1"/>
          </p:cNvSpPr>
          <p:nvPr>
            <p:ph idx="1"/>
          </p:nvPr>
        </p:nvSpPr>
        <p:spPr>
          <a:xfrm>
            <a:off x="259493" y="1075039"/>
            <a:ext cx="6799034" cy="5115693"/>
          </a:xfrm>
        </p:spPr>
        <p:txBody>
          <a:bodyPr/>
          <a:lstStyle/>
          <a:p>
            <a:r>
              <a:rPr lang="en-US" altLang="en-US" sz="2800" dirty="0"/>
              <a:t>Figure 10.14 The cloud resource administrator chooses the hardened virtual server </a:t>
            </a:r>
            <a:r>
              <a:rPr lang="en-US" altLang="en-US" sz="2800"/>
              <a:t>image option </a:t>
            </a:r>
            <a:r>
              <a:rPr lang="en-US" altLang="en-US" sz="2800" dirty="0"/>
              <a:t>for the virtual servers provisioned for Cloud-Based Security Group B.</a:t>
            </a:r>
          </a:p>
          <a:p>
            <a:endParaRPr lang="en-US" dirty="0"/>
          </a:p>
        </p:txBody>
      </p:sp>
      <p:sp>
        <p:nvSpPr>
          <p:cNvPr id="4" name="Footer Placeholder 1">
            <a:extLst>
              <a:ext uri="{FF2B5EF4-FFF2-40B4-BE49-F238E27FC236}">
                <a16:creationId xmlns:a16="http://schemas.microsoft.com/office/drawing/2014/main" id="{6094FF50-49B5-4D5A-9BDD-EAAF6C91DF17}"/>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85730" name="Picture 2">
            <a:extLst>
              <a:ext uri="{FF2B5EF4-FFF2-40B4-BE49-F238E27FC236}">
                <a16:creationId xmlns:a16="http://schemas.microsoft.com/office/drawing/2014/main" id="{88070AC7-650A-4646-A455-B6C2C2FB3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5902" y="1043189"/>
            <a:ext cx="4894079" cy="5370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F0C2-700B-41E4-8411-2971A4797C9D}"/>
              </a:ext>
            </a:extLst>
          </p:cNvPr>
          <p:cNvSpPr>
            <a:spLocks noGrp="1"/>
          </p:cNvSpPr>
          <p:nvPr>
            <p:ph type="title"/>
          </p:nvPr>
        </p:nvSpPr>
        <p:spPr/>
        <p:txBody>
          <a:bodyPr>
            <a:normAutofit fontScale="90000"/>
          </a:bodyPr>
          <a:lstStyle/>
          <a:p>
            <a:pPr algn="ctr"/>
            <a:r>
              <a:rPr lang="en-US" dirty="0"/>
              <a:t>10.1. Encryption</a:t>
            </a:r>
          </a:p>
        </p:txBody>
      </p:sp>
      <p:sp>
        <p:nvSpPr>
          <p:cNvPr id="3" name="Content Placeholder 2">
            <a:extLst>
              <a:ext uri="{FF2B5EF4-FFF2-40B4-BE49-F238E27FC236}">
                <a16:creationId xmlns:a16="http://schemas.microsoft.com/office/drawing/2014/main" id="{D57137BF-461C-4A80-86AA-2C02F89D7764}"/>
              </a:ext>
            </a:extLst>
          </p:cNvPr>
          <p:cNvSpPr>
            <a:spLocks noGrp="1"/>
          </p:cNvSpPr>
          <p:nvPr>
            <p:ph idx="1"/>
          </p:nvPr>
        </p:nvSpPr>
        <p:spPr/>
        <p:txBody>
          <a:bodyPr/>
          <a:lstStyle/>
          <a:p>
            <a:r>
              <a:rPr lang="en-US" dirty="0"/>
              <a:t>The encryption mechanism can help counter the traffic eavesdropping, malicious intermediary, insufficient authorization, and overlapping trust boundaries security threats</a:t>
            </a:r>
          </a:p>
        </p:txBody>
      </p:sp>
      <p:sp>
        <p:nvSpPr>
          <p:cNvPr id="4" name="Footer Placeholder 1">
            <a:extLst>
              <a:ext uri="{FF2B5EF4-FFF2-40B4-BE49-F238E27FC236}">
                <a16:creationId xmlns:a16="http://schemas.microsoft.com/office/drawing/2014/main" id="{83063E74-0A93-478C-80EF-587714B10DC7}"/>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59106" name="Picture 2">
            <a:extLst>
              <a:ext uri="{FF2B5EF4-FFF2-40B4-BE49-F238E27FC236}">
                <a16:creationId xmlns:a16="http://schemas.microsoft.com/office/drawing/2014/main" id="{BFBCB5DB-1BAD-4D04-909D-6A8CD35DE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881" y="3184674"/>
            <a:ext cx="7135293" cy="2295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9107" name="Text Box 3">
            <a:extLst>
              <a:ext uri="{FF2B5EF4-FFF2-40B4-BE49-F238E27FC236}">
                <a16:creationId xmlns:a16="http://schemas.microsoft.com/office/drawing/2014/main" id="{B36A6B79-D87F-4BE7-BCB8-EC81EA014EF6}"/>
              </a:ext>
            </a:extLst>
          </p:cNvPr>
          <p:cNvSpPr txBox="1">
            <a:spLocks noChangeArrowheads="1"/>
          </p:cNvSpPr>
          <p:nvPr/>
        </p:nvSpPr>
        <p:spPr bwMode="auto">
          <a:xfrm>
            <a:off x="2312229" y="5601809"/>
            <a:ext cx="7546945" cy="67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en-US" sz="1261" dirty="0"/>
              <a:t>Figure 10.1 A malicious service agent is unable to retrieve data from an encrypted message. The retrieval attempt may furthermore be revealed to the cloud service consumer. (Note the use of the lock symbol to indicate that a security mechanism has been applied to the message contents.)</a:t>
            </a:r>
          </a:p>
        </p:txBody>
      </p:sp>
    </p:spTree>
    <p:extLst>
      <p:ext uri="{BB962C8B-B14F-4D97-AF65-F5344CB8AC3E}">
        <p14:creationId xmlns:p14="http://schemas.microsoft.com/office/powerpoint/2010/main" val="267450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C22DB-8AA7-4929-90CF-3197DE434168}"/>
              </a:ext>
            </a:extLst>
          </p:cNvPr>
          <p:cNvSpPr>
            <a:spLocks noGrp="1"/>
          </p:cNvSpPr>
          <p:nvPr>
            <p:ph type="title"/>
          </p:nvPr>
        </p:nvSpPr>
        <p:spPr/>
        <p:txBody>
          <a:bodyPr>
            <a:normAutofit fontScale="90000"/>
          </a:bodyPr>
          <a:lstStyle/>
          <a:p>
            <a:pPr algn="ctr"/>
            <a:r>
              <a:rPr lang="en-US" dirty="0"/>
              <a:t>10.1. Encryption</a:t>
            </a:r>
          </a:p>
        </p:txBody>
      </p:sp>
      <p:sp>
        <p:nvSpPr>
          <p:cNvPr id="3" name="Content Placeholder 2">
            <a:extLst>
              <a:ext uri="{FF2B5EF4-FFF2-40B4-BE49-F238E27FC236}">
                <a16:creationId xmlns:a16="http://schemas.microsoft.com/office/drawing/2014/main" id="{1642DA65-8484-49C3-8DD6-1E08F51909E4}"/>
              </a:ext>
            </a:extLst>
          </p:cNvPr>
          <p:cNvSpPr>
            <a:spLocks noGrp="1"/>
          </p:cNvSpPr>
          <p:nvPr>
            <p:ph idx="1"/>
          </p:nvPr>
        </p:nvSpPr>
        <p:spPr/>
        <p:txBody>
          <a:bodyPr/>
          <a:lstStyle/>
          <a:p>
            <a:r>
              <a:rPr lang="en-US" dirty="0"/>
              <a:t>Symmetric Encryption</a:t>
            </a:r>
          </a:p>
          <a:p>
            <a:pPr lvl="1"/>
            <a:r>
              <a:rPr lang="en-US" dirty="0"/>
              <a:t>uses the same key for both encryption and decryption</a:t>
            </a:r>
          </a:p>
          <a:p>
            <a:pPr lvl="1"/>
            <a:r>
              <a:rPr lang="en-US" dirty="0"/>
              <a:t>Key is shared (also called secret key)</a:t>
            </a:r>
          </a:p>
          <a:p>
            <a:pPr lvl="1"/>
            <a:r>
              <a:rPr lang="en-US" dirty="0"/>
              <a:t>Parties that rightfully decrypt the data are provided with evidence that the original encryption was performed by parties that rightfully possess the key</a:t>
            </a:r>
          </a:p>
          <a:p>
            <a:pPr lvl="1"/>
            <a:r>
              <a:rPr lang="en-US" dirty="0"/>
              <a:t>Protect confidentiality</a:t>
            </a:r>
          </a:p>
          <a:p>
            <a:pPr lvl="1"/>
            <a:r>
              <a:rPr lang="en-US" dirty="0"/>
              <a:t>does not have the characteristic of non-repudiation</a:t>
            </a:r>
          </a:p>
          <a:p>
            <a:endParaRPr lang="en-US" dirty="0"/>
          </a:p>
          <a:p>
            <a:endParaRPr lang="en-US" dirty="0"/>
          </a:p>
        </p:txBody>
      </p:sp>
    </p:spTree>
    <p:extLst>
      <p:ext uri="{BB962C8B-B14F-4D97-AF65-F5344CB8AC3E}">
        <p14:creationId xmlns:p14="http://schemas.microsoft.com/office/powerpoint/2010/main" val="4171122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C22DB-8AA7-4929-90CF-3197DE434168}"/>
              </a:ext>
            </a:extLst>
          </p:cNvPr>
          <p:cNvSpPr>
            <a:spLocks noGrp="1"/>
          </p:cNvSpPr>
          <p:nvPr>
            <p:ph type="title"/>
          </p:nvPr>
        </p:nvSpPr>
        <p:spPr/>
        <p:txBody>
          <a:bodyPr>
            <a:normAutofit fontScale="90000"/>
          </a:bodyPr>
          <a:lstStyle/>
          <a:p>
            <a:pPr algn="ctr"/>
            <a:r>
              <a:rPr lang="en-US" dirty="0"/>
              <a:t>10.1. Encryption</a:t>
            </a:r>
          </a:p>
        </p:txBody>
      </p:sp>
      <p:sp>
        <p:nvSpPr>
          <p:cNvPr id="3" name="Content Placeholder 2">
            <a:extLst>
              <a:ext uri="{FF2B5EF4-FFF2-40B4-BE49-F238E27FC236}">
                <a16:creationId xmlns:a16="http://schemas.microsoft.com/office/drawing/2014/main" id="{1642DA65-8484-49C3-8DD6-1E08F51909E4}"/>
              </a:ext>
            </a:extLst>
          </p:cNvPr>
          <p:cNvSpPr>
            <a:spLocks noGrp="1"/>
          </p:cNvSpPr>
          <p:nvPr>
            <p:ph idx="1"/>
          </p:nvPr>
        </p:nvSpPr>
        <p:spPr/>
        <p:txBody>
          <a:bodyPr/>
          <a:lstStyle/>
          <a:p>
            <a:r>
              <a:rPr lang="en-US" dirty="0"/>
              <a:t>Asymmetric Encryption</a:t>
            </a:r>
          </a:p>
          <a:p>
            <a:pPr lvl="1"/>
            <a:r>
              <a:rPr lang="en-US" dirty="0"/>
              <a:t>relies on the use of two different keys, namely a </a:t>
            </a:r>
            <a:r>
              <a:rPr lang="en-US" i="1" dirty="0"/>
              <a:t>private</a:t>
            </a:r>
            <a:r>
              <a:rPr lang="en-US" dirty="0"/>
              <a:t> key and a </a:t>
            </a:r>
            <a:r>
              <a:rPr lang="en-US" i="1" dirty="0"/>
              <a:t>public</a:t>
            </a:r>
            <a:r>
              <a:rPr lang="en-US" dirty="0"/>
              <a:t> key</a:t>
            </a:r>
          </a:p>
          <a:p>
            <a:pPr lvl="1"/>
            <a:r>
              <a:rPr lang="en-US" dirty="0"/>
              <a:t>the private key is known only to its owner while the public key is commonly available</a:t>
            </a:r>
          </a:p>
          <a:p>
            <a:pPr lvl="1"/>
            <a:r>
              <a:rPr lang="en-US" dirty="0"/>
              <a:t>One key is used to encrypt, the other is used to decrypt</a:t>
            </a:r>
          </a:p>
          <a:p>
            <a:pPr lvl="1"/>
            <a:r>
              <a:rPr lang="en-US" dirty="0"/>
              <a:t>almost always computationally slower than symmetric encryption</a:t>
            </a:r>
          </a:p>
          <a:p>
            <a:pPr lvl="1"/>
            <a:r>
              <a:rPr lang="en-US" dirty="0"/>
              <a:t>Confidentiality is protected when plaintext is encrypted with public key</a:t>
            </a:r>
          </a:p>
          <a:p>
            <a:pPr lvl="1"/>
            <a:r>
              <a:rPr lang="en-US" dirty="0"/>
              <a:t>Integrity, authentication and non-repudiation is protected when plaintext is encrypted with private key</a:t>
            </a:r>
          </a:p>
          <a:p>
            <a:endParaRPr lang="en-US" dirty="0"/>
          </a:p>
        </p:txBody>
      </p:sp>
    </p:spTree>
    <p:extLst>
      <p:ext uri="{BB962C8B-B14F-4D97-AF65-F5344CB8AC3E}">
        <p14:creationId xmlns:p14="http://schemas.microsoft.com/office/powerpoint/2010/main" val="159717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F0C2-700B-41E4-8411-2971A4797C9D}"/>
              </a:ext>
            </a:extLst>
          </p:cNvPr>
          <p:cNvSpPr>
            <a:spLocks noGrp="1"/>
          </p:cNvSpPr>
          <p:nvPr>
            <p:ph type="title"/>
          </p:nvPr>
        </p:nvSpPr>
        <p:spPr/>
        <p:txBody>
          <a:bodyPr>
            <a:normAutofit fontScale="90000"/>
          </a:bodyPr>
          <a:lstStyle/>
          <a:p>
            <a:pPr algn="ctr"/>
            <a:r>
              <a:rPr lang="en-US" dirty="0"/>
              <a:t>10.1. Encryption</a:t>
            </a:r>
          </a:p>
        </p:txBody>
      </p:sp>
      <p:sp>
        <p:nvSpPr>
          <p:cNvPr id="3" name="Content Placeholder 2">
            <a:extLst>
              <a:ext uri="{FF2B5EF4-FFF2-40B4-BE49-F238E27FC236}">
                <a16:creationId xmlns:a16="http://schemas.microsoft.com/office/drawing/2014/main" id="{D57137BF-461C-4A80-86AA-2C02F89D7764}"/>
              </a:ext>
            </a:extLst>
          </p:cNvPr>
          <p:cNvSpPr>
            <a:spLocks noGrp="1"/>
          </p:cNvSpPr>
          <p:nvPr>
            <p:ph idx="1"/>
          </p:nvPr>
        </p:nvSpPr>
        <p:spPr>
          <a:xfrm>
            <a:off x="259493" y="1075039"/>
            <a:ext cx="4854046" cy="5115693"/>
          </a:xfrm>
        </p:spPr>
        <p:txBody>
          <a:bodyPr>
            <a:normAutofit fontScale="92500" lnSpcReduction="10000"/>
          </a:bodyPr>
          <a:lstStyle/>
          <a:p>
            <a:r>
              <a:rPr lang="en-US" dirty="0" err="1"/>
              <a:t>Innovartus</a:t>
            </a:r>
            <a:r>
              <a:rPr lang="en-US" dirty="0"/>
              <a:t> has recently learned that users who access their User Registration Portal via public Wi-Fi hot zones and unsecured LANs may be transmitting personal user profile details via plaintext. </a:t>
            </a:r>
            <a:r>
              <a:rPr lang="en-US" dirty="0" err="1"/>
              <a:t>Innovartus</a:t>
            </a:r>
            <a:r>
              <a:rPr lang="en-US" dirty="0"/>
              <a:t> immediately remedies this vulnerability by applying the encryption mechanism to its Web portal via the use of HTTPS</a:t>
            </a:r>
          </a:p>
        </p:txBody>
      </p:sp>
      <p:sp>
        <p:nvSpPr>
          <p:cNvPr id="4" name="Footer Placeholder 1">
            <a:extLst>
              <a:ext uri="{FF2B5EF4-FFF2-40B4-BE49-F238E27FC236}">
                <a16:creationId xmlns:a16="http://schemas.microsoft.com/office/drawing/2014/main" id="{83063E74-0A93-478C-80EF-587714B10DC7}"/>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
        <p:nvSpPr>
          <p:cNvPr id="559107" name="Text Box 3">
            <a:extLst>
              <a:ext uri="{FF2B5EF4-FFF2-40B4-BE49-F238E27FC236}">
                <a16:creationId xmlns:a16="http://schemas.microsoft.com/office/drawing/2014/main" id="{B36A6B79-D87F-4BE7-BCB8-EC81EA014EF6}"/>
              </a:ext>
            </a:extLst>
          </p:cNvPr>
          <p:cNvSpPr txBox="1">
            <a:spLocks noChangeArrowheads="1"/>
          </p:cNvSpPr>
          <p:nvPr/>
        </p:nvSpPr>
        <p:spPr bwMode="auto">
          <a:xfrm>
            <a:off x="6609540" y="5830481"/>
            <a:ext cx="4306076" cy="1062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10.2 The encryption mechanism is added to the communication channel between outside users and </a:t>
            </a:r>
            <a:r>
              <a:rPr lang="en-US" altLang="en-US" sz="1261" dirty="0" err="1"/>
              <a:t>Innovartus</a:t>
            </a:r>
            <a:r>
              <a:rPr lang="en-US" altLang="en-US" sz="1261" dirty="0"/>
              <a:t>’ User Registration Portal. This safeguards message confidentiality via the use of HTTPS.</a:t>
            </a:r>
          </a:p>
          <a:p>
            <a:endParaRPr lang="en-US" altLang="en-US" sz="1261" dirty="0"/>
          </a:p>
        </p:txBody>
      </p:sp>
      <p:pic>
        <p:nvPicPr>
          <p:cNvPr id="6" name="Picture 5">
            <a:extLst>
              <a:ext uri="{FF2B5EF4-FFF2-40B4-BE49-F238E27FC236}">
                <a16:creationId xmlns:a16="http://schemas.microsoft.com/office/drawing/2014/main" id="{2C329222-EB09-44A3-A16C-6973569941DF}"/>
              </a:ext>
            </a:extLst>
          </p:cNvPr>
          <p:cNvPicPr>
            <a:picLocks noChangeAspect="1"/>
          </p:cNvPicPr>
          <p:nvPr/>
        </p:nvPicPr>
        <p:blipFill>
          <a:blip r:embed="rId3"/>
          <a:stretch>
            <a:fillRect/>
          </a:stretch>
        </p:blipFill>
        <p:spPr>
          <a:xfrm>
            <a:off x="6351501" y="942975"/>
            <a:ext cx="5560409" cy="4972050"/>
          </a:xfrm>
          <a:prstGeom prst="rect">
            <a:avLst/>
          </a:prstGeom>
        </p:spPr>
      </p:pic>
    </p:spTree>
    <p:extLst>
      <p:ext uri="{BB962C8B-B14F-4D97-AF65-F5344CB8AC3E}">
        <p14:creationId xmlns:p14="http://schemas.microsoft.com/office/powerpoint/2010/main" val="638424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FDFB-F694-481B-9EF3-EA0BE4C319B1}"/>
              </a:ext>
            </a:extLst>
          </p:cNvPr>
          <p:cNvSpPr>
            <a:spLocks noGrp="1"/>
          </p:cNvSpPr>
          <p:nvPr>
            <p:ph type="title"/>
          </p:nvPr>
        </p:nvSpPr>
        <p:spPr/>
        <p:txBody>
          <a:bodyPr>
            <a:normAutofit fontScale="90000"/>
          </a:bodyPr>
          <a:lstStyle/>
          <a:p>
            <a:pPr algn="ctr"/>
            <a:r>
              <a:rPr lang="en-US" dirty="0"/>
              <a:t>10.2. Hashing</a:t>
            </a:r>
          </a:p>
        </p:txBody>
      </p:sp>
      <p:sp>
        <p:nvSpPr>
          <p:cNvPr id="3" name="Content Placeholder 2">
            <a:extLst>
              <a:ext uri="{FF2B5EF4-FFF2-40B4-BE49-F238E27FC236}">
                <a16:creationId xmlns:a16="http://schemas.microsoft.com/office/drawing/2014/main" id="{15E55594-8A13-4281-8C64-C6A65DFBB4E8}"/>
              </a:ext>
            </a:extLst>
          </p:cNvPr>
          <p:cNvSpPr>
            <a:spLocks noGrp="1"/>
          </p:cNvSpPr>
          <p:nvPr>
            <p:ph idx="1"/>
          </p:nvPr>
        </p:nvSpPr>
        <p:spPr/>
        <p:txBody>
          <a:bodyPr/>
          <a:lstStyle/>
          <a:p>
            <a:r>
              <a:rPr lang="en-US" dirty="0"/>
              <a:t>The </a:t>
            </a:r>
            <a:r>
              <a:rPr lang="en-US" i="1" dirty="0"/>
              <a:t>hashing</a:t>
            </a:r>
            <a:r>
              <a:rPr lang="en-US" dirty="0"/>
              <a:t> mechanism</a:t>
            </a:r>
          </a:p>
          <a:p>
            <a:pPr lvl="1"/>
            <a:r>
              <a:rPr lang="en-US" dirty="0"/>
              <a:t> is used when a one-way, non-reversible form of data protection is required</a:t>
            </a:r>
          </a:p>
          <a:p>
            <a:pPr lvl="1"/>
            <a:r>
              <a:rPr lang="en-US" dirty="0"/>
              <a:t>Once hashing has been applied to a message, it is locked and no key is provided for the message to be unlocked</a:t>
            </a:r>
          </a:p>
          <a:p>
            <a:pPr lvl="1"/>
            <a:r>
              <a:rPr lang="en-US" dirty="0"/>
              <a:t>A common application of this mechanism is the storage of passwords</a:t>
            </a:r>
          </a:p>
          <a:p>
            <a:pPr lvl="1"/>
            <a:r>
              <a:rPr lang="en-US" dirty="0"/>
              <a:t>Produces a </a:t>
            </a:r>
            <a:r>
              <a:rPr lang="en-US" i="1" dirty="0"/>
              <a:t>message digest </a:t>
            </a:r>
            <a:r>
              <a:rPr lang="en-US" dirty="0"/>
              <a:t>that has a fixed length</a:t>
            </a:r>
          </a:p>
          <a:p>
            <a:pPr lvl="1"/>
            <a:r>
              <a:rPr lang="en-US" dirty="0"/>
              <a:t>Two different messages should not have identical message digests</a:t>
            </a:r>
          </a:p>
          <a:p>
            <a:pPr lvl="1"/>
            <a:r>
              <a:rPr lang="en-US" dirty="0"/>
              <a:t>The message digest cannot be reverse engineered</a:t>
            </a:r>
          </a:p>
        </p:txBody>
      </p:sp>
      <p:sp>
        <p:nvSpPr>
          <p:cNvPr id="4" name="Footer Placeholder 1">
            <a:extLst>
              <a:ext uri="{FF2B5EF4-FFF2-40B4-BE49-F238E27FC236}">
                <a16:creationId xmlns:a16="http://schemas.microsoft.com/office/drawing/2014/main" id="{9BFA4D26-5D5F-46D4-9AAC-DAA6BBD55BA5}"/>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FDFB-F694-481B-9EF3-EA0BE4C319B1}"/>
              </a:ext>
            </a:extLst>
          </p:cNvPr>
          <p:cNvSpPr>
            <a:spLocks noGrp="1"/>
          </p:cNvSpPr>
          <p:nvPr>
            <p:ph type="title"/>
          </p:nvPr>
        </p:nvSpPr>
        <p:spPr/>
        <p:txBody>
          <a:bodyPr>
            <a:normAutofit fontScale="90000"/>
          </a:bodyPr>
          <a:lstStyle/>
          <a:p>
            <a:pPr algn="ctr"/>
            <a:r>
              <a:rPr lang="en-US" dirty="0"/>
              <a:t>10.2. Hashing</a:t>
            </a:r>
          </a:p>
        </p:txBody>
      </p:sp>
      <p:sp>
        <p:nvSpPr>
          <p:cNvPr id="3" name="Content Placeholder 2">
            <a:extLst>
              <a:ext uri="{FF2B5EF4-FFF2-40B4-BE49-F238E27FC236}">
                <a16:creationId xmlns:a16="http://schemas.microsoft.com/office/drawing/2014/main" id="{15E55594-8A13-4281-8C64-C6A65DFBB4E8}"/>
              </a:ext>
            </a:extLst>
          </p:cNvPr>
          <p:cNvSpPr>
            <a:spLocks noGrp="1"/>
          </p:cNvSpPr>
          <p:nvPr>
            <p:ph idx="1"/>
          </p:nvPr>
        </p:nvSpPr>
        <p:spPr>
          <a:xfrm>
            <a:off x="259492" y="1075039"/>
            <a:ext cx="4914421" cy="5201185"/>
          </a:xfrm>
        </p:spPr>
        <p:txBody>
          <a:bodyPr>
            <a:normAutofit fontScale="92500"/>
          </a:bodyPr>
          <a:lstStyle/>
          <a:p>
            <a:r>
              <a:rPr lang="en-US" altLang="en-US" sz="2800" dirty="0"/>
              <a:t>A hashing function is applied to protect the integrity of a message that is intercepted and 	 altered by a malicious service agent, before it is forwarded. The firewall can be configured to determine that the message has been altered, thereby enabling it to reject the message before it can proceed to the cloud service.</a:t>
            </a:r>
            <a:endParaRPr lang="en-US" dirty="0"/>
          </a:p>
        </p:txBody>
      </p:sp>
      <p:sp>
        <p:nvSpPr>
          <p:cNvPr id="4" name="Footer Placeholder 1">
            <a:extLst>
              <a:ext uri="{FF2B5EF4-FFF2-40B4-BE49-F238E27FC236}">
                <a16:creationId xmlns:a16="http://schemas.microsoft.com/office/drawing/2014/main" id="{9BFA4D26-5D5F-46D4-9AAC-DAA6BBD55BA5}"/>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63202" name="Picture 2">
            <a:extLst>
              <a:ext uri="{FF2B5EF4-FFF2-40B4-BE49-F238E27FC236}">
                <a16:creationId xmlns:a16="http://schemas.microsoft.com/office/drawing/2014/main" id="{F7C426BC-169D-4C1F-B156-D98588E9D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3913" y="1290562"/>
            <a:ext cx="7018087" cy="3975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3203" name="Text Box 3">
            <a:extLst>
              <a:ext uri="{FF2B5EF4-FFF2-40B4-BE49-F238E27FC236}">
                <a16:creationId xmlns:a16="http://schemas.microsoft.com/office/drawing/2014/main" id="{9C1DB7B0-4342-45FE-B1AB-3BFA5F2710EF}"/>
              </a:ext>
            </a:extLst>
          </p:cNvPr>
          <p:cNvSpPr txBox="1">
            <a:spLocks noChangeArrowheads="1"/>
          </p:cNvSpPr>
          <p:nvPr/>
        </p:nvSpPr>
        <p:spPr bwMode="auto">
          <a:xfrm>
            <a:off x="8308614" y="5337915"/>
            <a:ext cx="1422118"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10.3</a:t>
            </a:r>
          </a:p>
        </p:txBody>
      </p:sp>
    </p:spTree>
    <p:extLst>
      <p:ext uri="{BB962C8B-B14F-4D97-AF65-F5344CB8AC3E}">
        <p14:creationId xmlns:p14="http://schemas.microsoft.com/office/powerpoint/2010/main" val="2883771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7E00B-B2EE-45A2-BB66-8FECDC266FDD}"/>
              </a:ext>
            </a:extLst>
          </p:cNvPr>
          <p:cNvSpPr>
            <a:spLocks noGrp="1"/>
          </p:cNvSpPr>
          <p:nvPr>
            <p:ph type="title"/>
          </p:nvPr>
        </p:nvSpPr>
        <p:spPr/>
        <p:txBody>
          <a:bodyPr>
            <a:normAutofit fontScale="90000"/>
          </a:bodyPr>
          <a:lstStyle/>
          <a:p>
            <a:pPr algn="ctr"/>
            <a:r>
              <a:rPr lang="en-US" dirty="0"/>
              <a:t>Case Study Example</a:t>
            </a:r>
          </a:p>
        </p:txBody>
      </p:sp>
      <p:sp>
        <p:nvSpPr>
          <p:cNvPr id="3" name="Content Placeholder 2">
            <a:extLst>
              <a:ext uri="{FF2B5EF4-FFF2-40B4-BE49-F238E27FC236}">
                <a16:creationId xmlns:a16="http://schemas.microsoft.com/office/drawing/2014/main" id="{71DDF1F3-F42F-46F5-8DAC-6F3086BD8EAB}"/>
              </a:ext>
            </a:extLst>
          </p:cNvPr>
          <p:cNvSpPr>
            <a:spLocks noGrp="1"/>
          </p:cNvSpPr>
          <p:nvPr>
            <p:ph idx="1"/>
          </p:nvPr>
        </p:nvSpPr>
        <p:spPr>
          <a:xfrm>
            <a:off x="259493" y="1075039"/>
            <a:ext cx="4694474" cy="5115693"/>
          </a:xfrm>
        </p:spPr>
        <p:txBody>
          <a:bodyPr>
            <a:normAutofit fontScale="77500" lnSpcReduction="20000"/>
          </a:bodyPr>
          <a:lstStyle/>
          <a:p>
            <a:r>
              <a:rPr lang="en-US" altLang="en-US" sz="2800" dirty="0"/>
              <a:t>A hashing procedure is invoked when the PaaS environment is accessed (1)</a:t>
            </a:r>
          </a:p>
          <a:p>
            <a:r>
              <a:rPr lang="en-US" altLang="en-US" sz="2800" dirty="0"/>
              <a:t>The applications that were ported to this environment are checked (2) </a:t>
            </a:r>
          </a:p>
          <a:p>
            <a:r>
              <a:rPr lang="en-US" altLang="en-US" sz="2800" dirty="0"/>
              <a:t>and their message digests are calculated (3)</a:t>
            </a:r>
          </a:p>
          <a:p>
            <a:r>
              <a:rPr lang="en-US" altLang="en-US" sz="2800" dirty="0"/>
              <a:t>The message digests are stored in a secure on-premise database (4)</a:t>
            </a:r>
          </a:p>
          <a:p>
            <a:r>
              <a:rPr lang="en-US" altLang="en-US" sz="2800" dirty="0"/>
              <a:t>and a notification is issued if any of their values are not identical to the  ones in storage.</a:t>
            </a:r>
            <a:endParaRPr lang="en-US" dirty="0"/>
          </a:p>
        </p:txBody>
      </p:sp>
      <p:sp>
        <p:nvSpPr>
          <p:cNvPr id="4" name="Footer Placeholder 1">
            <a:extLst>
              <a:ext uri="{FF2B5EF4-FFF2-40B4-BE49-F238E27FC236}">
                <a16:creationId xmlns:a16="http://schemas.microsoft.com/office/drawing/2014/main" id="{56381AD2-4F1B-444E-814E-DB3E2557C8A7}"/>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65250" name="Picture 2">
            <a:extLst>
              <a:ext uri="{FF2B5EF4-FFF2-40B4-BE49-F238E27FC236}">
                <a16:creationId xmlns:a16="http://schemas.microsoft.com/office/drawing/2014/main" id="{8F61C35A-CEE9-4B3E-97F0-FB0D465F8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966" y="1211720"/>
            <a:ext cx="7066684" cy="4153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5251" name="Text Box 3">
            <a:extLst>
              <a:ext uri="{FF2B5EF4-FFF2-40B4-BE49-F238E27FC236}">
                <a16:creationId xmlns:a16="http://schemas.microsoft.com/office/drawing/2014/main" id="{53F3263B-01E6-46A5-86AD-F0211A13A6CF}"/>
              </a:ext>
            </a:extLst>
          </p:cNvPr>
          <p:cNvSpPr txBox="1">
            <a:spLocks noChangeArrowheads="1"/>
          </p:cNvSpPr>
          <p:nvPr/>
        </p:nvSpPr>
        <p:spPr bwMode="auto">
          <a:xfrm>
            <a:off x="7760367" y="5420078"/>
            <a:ext cx="1991183"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10.4</a:t>
            </a:r>
          </a:p>
        </p:txBody>
      </p:sp>
    </p:spTree>
  </p:cSld>
  <p:clrMapOvr>
    <a:masterClrMapping/>
  </p:clrMapOvr>
</p:sld>
</file>

<file path=ppt/theme/theme1.xml><?xml version="1.0" encoding="utf-8"?>
<a:theme xmlns:a="http://schemas.openxmlformats.org/drawingml/2006/main" name="Gallery">
  <a:themeElements>
    <a:clrScheme name="Custom 4">
      <a:dk1>
        <a:srgbClr val="000000"/>
      </a:dk1>
      <a:lt1>
        <a:srgbClr val="FFFFFF"/>
      </a:lt1>
      <a:dk2>
        <a:srgbClr val="454545"/>
      </a:dk2>
      <a:lt2>
        <a:srgbClr val="DFDBD5"/>
      </a:lt2>
      <a:accent1>
        <a:srgbClr val="B71E42"/>
      </a:accent1>
      <a:accent2>
        <a:srgbClr val="DE478E"/>
      </a:accent2>
      <a:accent3>
        <a:srgbClr val="BC72F0"/>
      </a:accent3>
      <a:accent4>
        <a:srgbClr val="4D1979"/>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ACC_FY21_General-Template</Template>
  <TotalTime>9693</TotalTime>
  <Words>2737</Words>
  <Application>Microsoft Office PowerPoint</Application>
  <PresentationFormat>Widescreen</PresentationFormat>
  <Paragraphs>200</Paragraphs>
  <Slides>28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Gill Sans MT</vt:lpstr>
      <vt:lpstr>Gallery</vt:lpstr>
      <vt:lpstr>ITNW 1335 Cloud Computing</vt:lpstr>
      <vt:lpstr>10.1. Encryption</vt:lpstr>
      <vt:lpstr>10.1. Encryption</vt:lpstr>
      <vt:lpstr>10.1. Encryption</vt:lpstr>
      <vt:lpstr>10.1. Encryption</vt:lpstr>
      <vt:lpstr>10.1. Encryption</vt:lpstr>
      <vt:lpstr>10.2. Hashing</vt:lpstr>
      <vt:lpstr>10.2. Hashing</vt:lpstr>
      <vt:lpstr>Case Study Example</vt:lpstr>
      <vt:lpstr>10.3. Digital Signature</vt:lpstr>
      <vt:lpstr>10.3. Digital Signature</vt:lpstr>
      <vt:lpstr>10.4. Public Key Infrastructure (PKI)</vt:lpstr>
      <vt:lpstr>10.4. Public Key Infrastructure (PKI)</vt:lpstr>
      <vt:lpstr>10.4. Public Key Infrastructure (PKI)</vt:lpstr>
      <vt:lpstr>Case Study Example</vt:lpstr>
      <vt:lpstr>10.5. Identity and Access Management (IAM)</vt:lpstr>
      <vt:lpstr>10.5. Identity and Access Management (IAM)</vt:lpstr>
      <vt:lpstr>10.6. Single Sign-On (SSO)</vt:lpstr>
      <vt:lpstr>10.6. Single Sign-On (SSO)</vt:lpstr>
      <vt:lpstr>10.6. Single Sign-On (SSO)</vt:lpstr>
      <vt:lpstr>10.6. Single Sign-On (SSO)</vt:lpstr>
      <vt:lpstr>10.7. Cloud-Based Security Groups</vt:lpstr>
      <vt:lpstr>10.7. Cloud-Based Security Groups</vt:lpstr>
      <vt:lpstr>10.7. Cloud-Based Security Groups</vt:lpstr>
      <vt:lpstr>Case Study Example</vt:lpstr>
      <vt:lpstr>10.8. Hardened Virtual Server Images</vt:lpstr>
      <vt:lpstr>10.8. Hardened Virtual Server Images</vt:lpstr>
      <vt:lpstr>Case Study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ITNW 1335 Cloud Computing</dc:title>
  <dc:creator>Kelvin Hagan</dc:creator>
  <cp:lastModifiedBy>Kelvin Hagan</cp:lastModifiedBy>
  <cp:revision>151</cp:revision>
  <dcterms:created xsi:type="dcterms:W3CDTF">2021-08-20T22:46:13Z</dcterms:created>
  <dcterms:modified xsi:type="dcterms:W3CDTF">2022-04-04T17:39:36Z</dcterms:modified>
</cp:coreProperties>
</file>